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1" r:id="rId3"/>
    <p:sldId id="849" r:id="rId4"/>
    <p:sldId id="875" r:id="rId5"/>
    <p:sldId id="1126" r:id="rId6"/>
    <p:sldId id="1109" r:id="rId7"/>
    <p:sldId id="811" r:id="rId8"/>
    <p:sldId id="1117" r:id="rId9"/>
    <p:sldId id="1123" r:id="rId10"/>
    <p:sldId id="1121" r:id="rId11"/>
    <p:sldId id="861" r:id="rId12"/>
    <p:sldId id="1119" r:id="rId13"/>
    <p:sldId id="809" r:id="rId14"/>
    <p:sldId id="1120" r:id="rId15"/>
    <p:sldId id="1009" r:id="rId16"/>
    <p:sldId id="796" r:id="rId17"/>
    <p:sldId id="840" r:id="rId18"/>
    <p:sldId id="1124" r:id="rId19"/>
    <p:sldId id="863" r:id="rId20"/>
    <p:sldId id="805" r:id="rId21"/>
    <p:sldId id="1125" r:id="rId22"/>
    <p:sldId id="766" r:id="rId23"/>
    <p:sldId id="836" r:id="rId24"/>
    <p:sldId id="649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4A98"/>
    <a:srgbClr val="013A6F"/>
    <a:srgbClr val="78A8CA"/>
    <a:srgbClr val="05244E"/>
    <a:srgbClr val="E21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7-23T17:52:31.6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0 136,'21'-1,"0"0,0-2,0 0,0-2,-1 0,20-8,-4-1,0-2,-2-2,12-8,-37 21,0 1,0 0,0 1,1 0,-1 0,1 1,0 0,0 0,4 1,21 0,0 1,3 2,16 0,4-2,-23-1,1 1,0 2,-1 2,2 1,-2 1,1-2,-1-1,11-3,36 4,1 8,-55-6,0-2,17 0,434-3,-231-3,-228 2,0 0,0 1,1 1,-1 1,-1 0,1 2,0 0,8 5,3 1,2 0,23 3,-35-9,10 0,1-1,-1-1,1-2,0-1,3-2,23 1,945 0,-948 3,51 10,-49-5,47 0,835-8,-888 3,49 9,-50-5,1-1,2-3,1177-3,-1182 3,1 2,1 3,48 4,28 3,-57-6,24-1,517-5,-308-4,362 2,-615-3,-1-2,-1-2,1-2,24-9,-2 1,37-2,-39 8,-18 4,0 1,10 2,-36 2,-1 0,0-2,2-1,1 0,0 1,6 1,321 0,-181 5,778-2,-859 4,25 6,75 4,664-13,-411-3,281 2,-643-3,31-8,66-2,265 13,-416-1,1-2,20-5,34-3,355 7,-242 6,814-2,-988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7-23T17:52:38.9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0 150,'14'0,"-2"-1,1 1,-1 1,1 0,-1 0,0 1,0 1,1 0,1 2,10 3,0 0,1-1,0-2,0 0,0-2,0-1,1-1,16-1,828-3,-488 4,-313-4,0-4,64-14,10-11,-97 19,1 3,0 1,0 3,30 0,822 8,-881-3,-1-1,0-1,8-2,33-4,157 0,57 10,-79 1,1108-2,-1243-2,48-9,-38 3,2 3,478 3,-282 4,404-2,-651-2,1 0,-1-1,0 0,0-2,6-2,-6 1,-1 1,1 1,0 1,0 0,16 1,19 7,0 1,-1 3,0 3,18 7,79 16,-91-27,1-3,0-2,45-5,-34 0,0 4,27 5,14 9,-35-3,-1-5,47 0,908-10,-957-1,37-8,-30 3,7 3,607 4,-334 2,836-1,-1175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B230C-377D-4A67-9C9D-1CE56985E1D0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37CAB-4C45-49C7-B319-F4244EBFD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6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DF9D5-EE2F-4839-839B-2AC29D7748B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7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DF9D5-EE2F-4839-839B-2AC29D7748B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2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DF9D5-EE2F-4839-839B-2AC29D7748B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2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DF9D5-EE2F-4839-839B-2AC29D7748B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0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DF9D5-EE2F-4839-839B-2AC29D7748B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3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49ADDB3-1E84-4541-895F-5674BA2CC7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48477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461A4F1-E86D-4EE0-A318-B8371D278C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2CA4F-F499-4231-95BD-62D8BC4C7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287" y="1767007"/>
            <a:ext cx="3075125" cy="332398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C406246-8D2D-498A-88B3-970F6A6B2D9E}"/>
              </a:ext>
            </a:extLst>
          </p:cNvPr>
          <p:cNvSpPr/>
          <p:nvPr userDrawn="1"/>
        </p:nvSpPr>
        <p:spPr>
          <a:xfrm>
            <a:off x="5245101" y="198604"/>
            <a:ext cx="6955284" cy="6053744"/>
          </a:xfrm>
          <a:prstGeom prst="hexagon">
            <a:avLst/>
          </a:prstGeom>
          <a:blipFill>
            <a:blip r:embed="rId6"/>
            <a:srcRect/>
            <a:stretch>
              <a:fillRect l="-28828" r="-25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DCE0220-BA21-4161-9A7B-81B3865F53DA}"/>
              </a:ext>
            </a:extLst>
          </p:cNvPr>
          <p:cNvSpPr/>
          <p:nvPr userDrawn="1"/>
        </p:nvSpPr>
        <p:spPr>
          <a:xfrm>
            <a:off x="3631299" y="4064001"/>
            <a:ext cx="3283151" cy="2793999"/>
          </a:xfrm>
          <a:custGeom>
            <a:avLst/>
            <a:gdLst>
              <a:gd name="connsiteX0" fmla="*/ 747433 w 3283151"/>
              <a:gd name="connsiteY0" fmla="*/ 0 h 2793999"/>
              <a:gd name="connsiteX1" fmla="*/ 2535718 w 3283151"/>
              <a:gd name="connsiteY1" fmla="*/ 0 h 2793999"/>
              <a:gd name="connsiteX2" fmla="*/ 3283151 w 3283151"/>
              <a:gd name="connsiteY2" fmla="*/ 1494866 h 2793999"/>
              <a:gd name="connsiteX3" fmla="*/ 2633584 w 3283151"/>
              <a:gd name="connsiteY3" fmla="*/ 2793999 h 2793999"/>
              <a:gd name="connsiteX4" fmla="*/ 649567 w 3283151"/>
              <a:gd name="connsiteY4" fmla="*/ 2793999 h 2793999"/>
              <a:gd name="connsiteX5" fmla="*/ 0 w 3283151"/>
              <a:gd name="connsiteY5" fmla="*/ 1494866 h 279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3151" h="2793999">
                <a:moveTo>
                  <a:pt x="747433" y="0"/>
                </a:moveTo>
                <a:lnTo>
                  <a:pt x="2535718" y="0"/>
                </a:lnTo>
                <a:lnTo>
                  <a:pt x="3283151" y="1494866"/>
                </a:lnTo>
                <a:lnTo>
                  <a:pt x="2633584" y="2793999"/>
                </a:lnTo>
                <a:lnTo>
                  <a:pt x="649567" y="2793999"/>
                </a:lnTo>
                <a:lnTo>
                  <a:pt x="0" y="1494866"/>
                </a:lnTo>
                <a:close/>
              </a:path>
            </a:pathLst>
          </a:custGeom>
          <a:solidFill>
            <a:srgbClr val="E21821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B3F8B65-78B5-480D-A157-2C9684B7E05C}"/>
              </a:ext>
            </a:extLst>
          </p:cNvPr>
          <p:cNvSpPr/>
          <p:nvPr userDrawn="1"/>
        </p:nvSpPr>
        <p:spPr>
          <a:xfrm>
            <a:off x="10130631" y="1"/>
            <a:ext cx="2385443" cy="1045827"/>
          </a:xfrm>
          <a:custGeom>
            <a:avLst/>
            <a:gdLst>
              <a:gd name="connsiteX0" fmla="*/ 0 w 2385443"/>
              <a:gd name="connsiteY0" fmla="*/ 0 h 1045827"/>
              <a:gd name="connsiteX1" fmla="*/ 2385443 w 2385443"/>
              <a:gd name="connsiteY1" fmla="*/ 0 h 1045827"/>
              <a:gd name="connsiteX2" fmla="*/ 1862529 w 2385443"/>
              <a:gd name="connsiteY2" fmla="*/ 1045827 h 1045827"/>
              <a:gd name="connsiteX3" fmla="*/ 522914 w 2385443"/>
              <a:gd name="connsiteY3" fmla="*/ 1045827 h 104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5443" h="1045827">
                <a:moveTo>
                  <a:pt x="0" y="0"/>
                </a:moveTo>
                <a:lnTo>
                  <a:pt x="2385443" y="0"/>
                </a:lnTo>
                <a:lnTo>
                  <a:pt x="1862529" y="1045827"/>
                </a:lnTo>
                <a:lnTo>
                  <a:pt x="522914" y="1045827"/>
                </a:lnTo>
                <a:close/>
              </a:path>
            </a:pathLst>
          </a:custGeom>
          <a:solidFill>
            <a:srgbClr val="E21821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F3B71CB8-8224-4BFD-80E0-9F1F74C62C2A}"/>
              </a:ext>
            </a:extLst>
          </p:cNvPr>
          <p:cNvSpPr/>
          <p:nvPr userDrawn="1"/>
        </p:nvSpPr>
        <p:spPr>
          <a:xfrm>
            <a:off x="5245101" y="198604"/>
            <a:ext cx="6955284" cy="6053744"/>
          </a:xfrm>
          <a:prstGeom prst="hexagon">
            <a:avLst/>
          </a:prstGeom>
          <a:solidFill>
            <a:schemeClr val="accent3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5B7E959E-CEA7-45FA-A5BB-63287D5923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72" y="2694613"/>
            <a:ext cx="5292542" cy="10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59F241C-31E3-4F82-9A7E-69BCF5839B38}"/>
              </a:ext>
            </a:extLst>
          </p:cNvPr>
          <p:cNvSpPr/>
          <p:nvPr userDrawn="1"/>
        </p:nvSpPr>
        <p:spPr>
          <a:xfrm>
            <a:off x="5245101" y="0"/>
            <a:ext cx="1859849" cy="1297489"/>
          </a:xfrm>
          <a:custGeom>
            <a:avLst/>
            <a:gdLst>
              <a:gd name="connsiteX0" fmla="*/ 225337 w 1859849"/>
              <a:gd name="connsiteY0" fmla="*/ 0 h 1297489"/>
              <a:gd name="connsiteX1" fmla="*/ 1634513 w 1859849"/>
              <a:gd name="connsiteY1" fmla="*/ 0 h 1297489"/>
              <a:gd name="connsiteX2" fmla="*/ 1859849 w 1859849"/>
              <a:gd name="connsiteY2" fmla="*/ 450673 h 1297489"/>
              <a:gd name="connsiteX3" fmla="*/ 1436441 w 1859849"/>
              <a:gd name="connsiteY3" fmla="*/ 1297489 h 1297489"/>
              <a:gd name="connsiteX4" fmla="*/ 423408 w 1859849"/>
              <a:gd name="connsiteY4" fmla="*/ 1297489 h 1297489"/>
              <a:gd name="connsiteX5" fmla="*/ 0 w 1859849"/>
              <a:gd name="connsiteY5" fmla="*/ 450673 h 129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9849" h="1297489">
                <a:moveTo>
                  <a:pt x="225337" y="0"/>
                </a:moveTo>
                <a:lnTo>
                  <a:pt x="1634513" y="0"/>
                </a:lnTo>
                <a:lnTo>
                  <a:pt x="1859849" y="450673"/>
                </a:lnTo>
                <a:lnTo>
                  <a:pt x="1436441" y="1297489"/>
                </a:lnTo>
                <a:lnTo>
                  <a:pt x="423408" y="1297489"/>
                </a:lnTo>
                <a:lnTo>
                  <a:pt x="0" y="450673"/>
                </a:lnTo>
                <a:close/>
              </a:path>
            </a:pathLst>
          </a:custGeom>
          <a:solidFill>
            <a:srgbClr val="E21821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4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5BB722F-6DC7-43BE-A540-76EC1F187B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6705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6158874-DACA-49D4-B466-A53152AE9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030F11-F1DD-4AA5-B182-13310D3D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7DF47-A8B9-4D26-A1BC-082D5C0F6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705F2-DD89-4D53-8CBA-F6C217049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494CB-E707-456F-BE27-DC90FE0E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3473-B2E8-4396-A27D-8CAB7DA889A2}" type="datetime1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EB0E6-CFAB-4573-9F1E-4B517627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10287-3AC3-4FC9-8129-15D6084C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74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37F41B0-DB38-4435-AA84-586018DBCB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5868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0C76FC7-51B8-437C-A331-6B75D9C4301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D207E-2706-4D9C-B134-C9C8EFD7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E8307-AD6A-4750-B6C0-4465B40FF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F0AC3-D34C-4EAD-875E-2689439F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7BC7-5FEB-496E-9EBA-62F2443A6750}" type="datetime1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C5924-EDC1-415F-9551-8238DCAF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35632-3CC9-47C3-9BA1-5F0592AF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33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FB64EBE-0D44-447A-80B2-437391629C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67464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9C790A7-9B75-4031-A8E8-C0BCC093B06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F1A196-3309-4FB3-A8DC-FDC0A1879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1EC43-BCBC-4462-8E50-0C01ECC6B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D2D2-CCD1-472A-B8C3-D7EA6926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BC8D-74FA-434B-BB8A-9A6F9BDF4D0B}" type="datetime1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DFE1E-376F-4924-804C-8E645853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5E189-016E-480C-96F9-FF6E2386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3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49ADDB3-1E84-4541-895F-5674BA2CC7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871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49ADDB3-1E84-4541-895F-5674BA2CC7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7461A4F1-E86D-4EE0-A318-B8371D278C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5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4CF99E-E424-4669-87DC-AE8F18DC99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2AD7B0C0-5C81-4DB2-8228-13C8D33FC5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hexagon">
            <a:avLst>
              <a:gd name="adj" fmla="val 0"/>
              <a:gd name="vf" fmla="val 115470"/>
            </a:avLst>
          </a:prstGeom>
          <a:solidFill>
            <a:schemeClr val="accent3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DCB3AAF-0DBF-4D19-9D02-8B2EC4B660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1" y="3049947"/>
            <a:ext cx="6604000" cy="36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B7E959E-CEA7-45FA-A5BB-63287D5923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168255"/>
            <a:ext cx="4165600" cy="8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0BF9A29-98A0-4A46-8C62-8B4753216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978"/>
            <a:ext cx="10515600" cy="747897"/>
          </a:xfrm>
        </p:spPr>
        <p:txBody>
          <a:bodyPr lIns="0" tIns="0" rIns="0" bIns="0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76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DEF6B58-6126-43B6-AF69-6254DB9C2B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05735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6B61BF7-830E-46CC-BDFD-D84A2D0B943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1B732-766F-4ED2-B9FB-1EC9E9EA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C4ECF-6979-47FD-ABCB-76970E381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D2274-AD80-4B03-A220-FABE9A96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ED7D-B06F-4EE6-AD06-5787510F0B8E}" type="datetime1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D943F-FCBF-455C-8BE3-0A3D7F6D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8CC1C-BB56-434C-90C0-C5F21AF0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50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CE57D1A-6BF8-4512-B7C5-948F426C19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8455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77426CEB-4AB1-47E5-BCBD-0C5EBDB10A7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0F607-0C37-40A7-AD5B-D9DF16A2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56EAB-AE7B-4838-9606-7DBB244C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CACAC-5C61-4C60-86C9-D05843DA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C179-E258-4AE0-ADBA-F33C0358BE45}" type="datetime1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F0075-9098-492E-953F-36DAF1E2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F1D91-3BB3-40CC-B5D3-CB8E9D00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0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BF9AACE-1CEB-42E6-AC2A-B579E2FD1E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99295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66F68CC-CE6D-4783-AFC3-134F45288FC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801DD-CC91-42AC-BCF8-EB2679B4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FD658-6C5C-448E-B91E-8ADB5C16B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30E9F-C787-4D81-889E-F3A30218D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09AA4-60AE-457D-B542-C9CB6E92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460D-3445-48C7-A3B8-E0786A19FE79}" type="datetime1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2D372-1A3A-42D1-9541-CF7E3B21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94490-6605-4EBF-B093-36A06C0A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6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7C706C4D-05EE-4CE0-9673-878E65B1E1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6041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AB06AF5-86E6-4CFB-99BE-E1519DDD5EB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DF338-F117-410F-9316-CE90977B4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CA527-12FA-4833-B161-B7306B636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14D04-6F73-4E6F-BB89-25C156D68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BBBEF5-519D-4BDD-A21B-47AFA67A2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0907E-3BC5-451F-8DFE-8BD554626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1CDCB4-06DC-4064-A522-1399FC90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BD96-3FF7-47FB-BB28-A24F1BC9526F}" type="datetime1">
              <a:rPr lang="en-GB" smtClean="0"/>
              <a:t>06/07/2022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33EC61-2A4E-459D-BD07-865B29FC4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749634-9784-48B6-8654-8CCF5A7D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06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75C41CC-B45D-4B1E-A954-82B023C345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86501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827C46B0-84E1-4F81-B6A7-F46FAC134D4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99A984-0E95-4EAD-8704-3BD06908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BAE2A-1D53-42BE-B670-10BC5D5D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83C5-6033-4279-806E-68720DAD0F21}" type="datetime1">
              <a:rPr lang="en-GB" smtClean="0"/>
              <a:t>06/07/2022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92B00-7E46-4308-9CE1-D8AAD49E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2CF24-519F-4705-9296-DDD354A8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4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55074C-95DE-45F1-9791-2158B4C0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AE3D-5C57-4809-83A6-685545B6B3F0}" type="datetime1">
              <a:rPr lang="en-GB" smtClean="0"/>
              <a:t>06/07/2022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051DE-59DD-481D-B305-8CC6CD9E3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1546E-34BC-4FD2-B0BF-C13A6314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00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9A5DE86-5944-4A79-8180-E510F5F96F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8595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BE27013-9286-430B-A07F-2420CF1C30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454C6-7A76-4AB6-9A56-59E2795FB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4044-9B48-4C90-8D0D-E960F04A4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51866-0B3B-4BF0-95FC-B819FA70D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24952-3372-440F-9817-36DA6522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6349-1215-428C-A0D9-9EA71F62DAED}" type="datetime1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A0BE0-4CF2-4863-9A22-7E6AE919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63D8D-9AA3-401A-8DD5-41F57C82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1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DDF053A-590E-424D-AB30-1877CE8B07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535777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59" imgH="360" progId="TCLayout.ActiveDocument.1">
                  <p:embed/>
                </p:oleObj>
              </mc:Choice>
              <mc:Fallback>
                <p:oleObj name="think-cell Slide" r:id="rId1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2B5C565-7AF7-4F35-B184-D545638819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400" b="1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44679E-7071-4A3D-9ED9-10600191D65D}"/>
              </a:ext>
            </a:extLst>
          </p:cNvPr>
          <p:cNvSpPr/>
          <p:nvPr userDrawn="1"/>
        </p:nvSpPr>
        <p:spPr>
          <a:xfrm>
            <a:off x="0" y="6746639"/>
            <a:ext cx="11792932" cy="1113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A16242-8376-4466-9BE8-EDD71C02EE64}"/>
              </a:ext>
            </a:extLst>
          </p:cNvPr>
          <p:cNvSpPr/>
          <p:nvPr userDrawn="1"/>
        </p:nvSpPr>
        <p:spPr>
          <a:xfrm>
            <a:off x="1018096" y="0"/>
            <a:ext cx="11173904" cy="1113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60180-DE88-4685-83DB-0E8F6B15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150" y="306378"/>
            <a:ext cx="10332782" cy="4708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F877C-1CBA-42F7-9807-3EFBCB5ED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C6ABA-D968-4A55-9C72-85A92A7E6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D657-0F5B-47CE-BD95-F8984CE42BA1}" type="datetime1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115AE-5901-4C10-9D2F-29198A6C0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31971E-6C20-4CA6-AD67-F1F7ABB2D857}"/>
              </a:ext>
            </a:extLst>
          </p:cNvPr>
          <p:cNvSpPr/>
          <p:nvPr userDrawn="1"/>
        </p:nvSpPr>
        <p:spPr>
          <a:xfrm>
            <a:off x="-20213" y="0"/>
            <a:ext cx="1480365" cy="943420"/>
          </a:xfrm>
          <a:custGeom>
            <a:avLst/>
            <a:gdLst>
              <a:gd name="connsiteX0" fmla="*/ 0 w 1480365"/>
              <a:gd name="connsiteY0" fmla="*/ 0 h 943420"/>
              <a:gd name="connsiteX1" fmla="*/ 1480365 w 1480365"/>
              <a:gd name="connsiteY1" fmla="*/ 0 h 943420"/>
              <a:gd name="connsiteX2" fmla="*/ 1123875 w 1480365"/>
              <a:gd name="connsiteY2" fmla="*/ 943420 h 943420"/>
              <a:gd name="connsiteX3" fmla="*/ 0 w 1480365"/>
              <a:gd name="connsiteY3" fmla="*/ 943420 h 94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365" h="943420">
                <a:moveTo>
                  <a:pt x="0" y="0"/>
                </a:moveTo>
                <a:lnTo>
                  <a:pt x="1480365" y="0"/>
                </a:lnTo>
                <a:lnTo>
                  <a:pt x="1123875" y="943420"/>
                </a:lnTo>
                <a:lnTo>
                  <a:pt x="0" y="9434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AE366811-494D-4C08-978D-2AD23F924D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13"/>
          <a:stretch/>
        </p:blipFill>
        <p:spPr bwMode="auto">
          <a:xfrm>
            <a:off x="337017" y="162432"/>
            <a:ext cx="556075" cy="59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3D3681D-7AC3-40CE-AD52-D46518B175DC}"/>
              </a:ext>
            </a:extLst>
          </p:cNvPr>
          <p:cNvSpPr/>
          <p:nvPr userDrawn="1"/>
        </p:nvSpPr>
        <p:spPr>
          <a:xfrm rot="10800000">
            <a:off x="11162837" y="6387101"/>
            <a:ext cx="1029162" cy="470898"/>
          </a:xfrm>
          <a:custGeom>
            <a:avLst/>
            <a:gdLst>
              <a:gd name="connsiteX0" fmla="*/ 865194 w 1029162"/>
              <a:gd name="connsiteY0" fmla="*/ 655872 h 655872"/>
              <a:gd name="connsiteX1" fmla="*/ 0 w 1029162"/>
              <a:gd name="connsiteY1" fmla="*/ 655872 h 655872"/>
              <a:gd name="connsiteX2" fmla="*/ 0 w 1029162"/>
              <a:gd name="connsiteY2" fmla="*/ 0 h 655872"/>
              <a:gd name="connsiteX3" fmla="*/ 1029162 w 1029162"/>
              <a:gd name="connsiteY3" fmla="*/ 0 h 65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9162" h="655872">
                <a:moveTo>
                  <a:pt x="865194" y="655872"/>
                </a:moveTo>
                <a:lnTo>
                  <a:pt x="0" y="655872"/>
                </a:lnTo>
                <a:lnTo>
                  <a:pt x="0" y="0"/>
                </a:lnTo>
                <a:lnTo>
                  <a:pt x="10291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E3527-AB81-433A-A4FD-8B0EAF959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169" y="6437194"/>
            <a:ext cx="37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D95C9A8-5426-4C8A-8CD4-90D9C2FD2A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2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8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6.png"/><Relationship Id="rId7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extmovegroup.com/executive-searches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g"/><Relationship Id="rId5" Type="http://schemas.openxmlformats.org/officeDocument/2006/relationships/hyperlink" Target="http://www.nextmovegroup.com/" TargetMode="External"/><Relationship Id="rId4" Type="http://schemas.openxmlformats.org/officeDocument/2006/relationships/hyperlink" Target="mailto:chuck@nextmovegroup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9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dconline.org/pages/state-regional-and-provincial-association-partners/" TargetMode="External"/><Relationship Id="rId2" Type="http://schemas.openxmlformats.org/officeDocument/2006/relationships/hyperlink" Target="http://www.iedconline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AB0373-B689-4AB1-BAC8-1B371F742F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0710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940BD4D-6214-4F43-AD11-1385910FF6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41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E2FC1-54F6-4337-997B-ECFF3C6DA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0381"/>
            <a:ext cx="4244196" cy="4875181"/>
          </a:xfrm>
        </p:spPr>
        <p:txBody>
          <a:bodyPr wrap="square" anchor="ctr">
            <a:spAutoFit/>
          </a:bodyPr>
          <a:lstStyle/>
          <a:p>
            <a:pPr algn="ctr"/>
            <a:r>
              <a:rPr lang="en-US" sz="4400" dirty="0"/>
              <a:t>Searching For An Economic Developer Without A Search Firm?</a:t>
            </a:r>
            <a:br>
              <a:rPr lang="en-US" sz="4400" dirty="0"/>
            </a:br>
            <a:r>
              <a:rPr lang="en-US" sz="4400" dirty="0">
                <a:solidFill>
                  <a:srgbClr val="C00000"/>
                </a:solidFill>
              </a:rPr>
              <a:t>5-Step Checklist To Making A</a:t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4400" dirty="0">
                <a:solidFill>
                  <a:srgbClr val="C00000"/>
                </a:solidFill>
              </a:rPr>
              <a:t>Good Hire</a:t>
            </a:r>
            <a:endParaRPr lang="en-GB" sz="4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2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4CAAFF-043F-4872-B1AC-18DAD5127C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4CAAFF-043F-4872-B1AC-18DAD5127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95125AC-8A2C-44D3-AD62-7DE685991DA2}"/>
              </a:ext>
            </a:extLst>
          </p:cNvPr>
          <p:cNvSpPr/>
          <p:nvPr/>
        </p:nvSpPr>
        <p:spPr>
          <a:xfrm>
            <a:off x="2119086" y="1504805"/>
            <a:ext cx="10072914" cy="3848390"/>
          </a:xfrm>
          <a:prstGeom prst="rect">
            <a:avLst/>
          </a:prstGeo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97000">
                <a:schemeClr val="accent3">
                  <a:alpha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5FAE40-DAFB-480F-AEF7-87E82FBD4ECD}"/>
              </a:ext>
            </a:extLst>
          </p:cNvPr>
          <p:cNvSpPr txBox="1"/>
          <p:nvPr/>
        </p:nvSpPr>
        <p:spPr>
          <a:xfrm>
            <a:off x="6270014" y="2229264"/>
            <a:ext cx="5578685" cy="24622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u="sng" dirty="0">
                <a:solidFill>
                  <a:schemeClr val="tx2"/>
                </a:solidFill>
              </a:rPr>
              <a:t>5-Step Checklist To Making A Good Hire:</a:t>
            </a:r>
          </a:p>
          <a:p>
            <a:r>
              <a:rPr lang="en-US" sz="4000" b="1" dirty="0">
                <a:solidFill>
                  <a:schemeClr val="tx2"/>
                </a:solidFill>
              </a:rPr>
              <a:t>3) Use Video Technology To Preview Candidates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14A1A-B019-4AF6-B188-EE9A6E12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10</a:t>
            </a:fld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96C66AE-5428-4BBA-9B58-0547462744F8}"/>
              </a:ext>
            </a:extLst>
          </p:cNvPr>
          <p:cNvSpPr>
            <a:spLocks/>
          </p:cNvSpPr>
          <p:nvPr/>
        </p:nvSpPr>
        <p:spPr bwMode="auto">
          <a:xfrm>
            <a:off x="125264" y="184553"/>
            <a:ext cx="5796723" cy="6488894"/>
          </a:xfrm>
          <a:custGeom>
            <a:avLst/>
            <a:gdLst>
              <a:gd name="T0" fmla="*/ 0 w 1748"/>
              <a:gd name="T1" fmla="*/ 1959 h 1959"/>
              <a:gd name="T2" fmla="*/ 2 w 1748"/>
              <a:gd name="T3" fmla="*/ 1836 h 1959"/>
              <a:gd name="T4" fmla="*/ 17 w 1748"/>
              <a:gd name="T5" fmla="*/ 1719 h 1959"/>
              <a:gd name="T6" fmla="*/ 48 w 1748"/>
              <a:gd name="T7" fmla="*/ 1656 h 1959"/>
              <a:gd name="T8" fmla="*/ 141 w 1748"/>
              <a:gd name="T9" fmla="*/ 1599 h 1959"/>
              <a:gd name="T10" fmla="*/ 141 w 1748"/>
              <a:gd name="T11" fmla="*/ 1001 h 1959"/>
              <a:gd name="T12" fmla="*/ 433 w 1748"/>
              <a:gd name="T13" fmla="*/ 437 h 1959"/>
              <a:gd name="T14" fmla="*/ 842 w 1748"/>
              <a:gd name="T15" fmla="*/ 282 h 1959"/>
              <a:gd name="T16" fmla="*/ 957 w 1748"/>
              <a:gd name="T17" fmla="*/ 171 h 1959"/>
              <a:gd name="T18" fmla="*/ 1088 w 1748"/>
              <a:gd name="T19" fmla="*/ 12 h 1959"/>
              <a:gd name="T20" fmla="*/ 1110 w 1748"/>
              <a:gd name="T21" fmla="*/ 3 h 1959"/>
              <a:gd name="T22" fmla="*/ 1155 w 1748"/>
              <a:gd name="T23" fmla="*/ 12 h 1959"/>
              <a:gd name="T24" fmla="*/ 1164 w 1748"/>
              <a:gd name="T25" fmla="*/ 88 h 1959"/>
              <a:gd name="T26" fmla="*/ 1191 w 1748"/>
              <a:gd name="T27" fmla="*/ 179 h 1959"/>
              <a:gd name="T28" fmla="*/ 1242 w 1748"/>
              <a:gd name="T29" fmla="*/ 259 h 1959"/>
              <a:gd name="T30" fmla="*/ 1392 w 1748"/>
              <a:gd name="T31" fmla="*/ 395 h 1959"/>
              <a:gd name="T32" fmla="*/ 1401 w 1748"/>
              <a:gd name="T33" fmla="*/ 470 h 1959"/>
              <a:gd name="T34" fmla="*/ 1425 w 1748"/>
              <a:gd name="T35" fmla="*/ 582 h 1959"/>
              <a:gd name="T36" fmla="*/ 1479 w 1748"/>
              <a:gd name="T37" fmla="*/ 669 h 1959"/>
              <a:gd name="T38" fmla="*/ 1588 w 1748"/>
              <a:gd name="T39" fmla="*/ 779 h 1959"/>
              <a:gd name="T40" fmla="*/ 1663 w 1748"/>
              <a:gd name="T41" fmla="*/ 890 h 1959"/>
              <a:gd name="T42" fmla="*/ 1725 w 1748"/>
              <a:gd name="T43" fmla="*/ 1128 h 1959"/>
              <a:gd name="T44" fmla="*/ 1618 w 1748"/>
              <a:gd name="T45" fmla="*/ 1247 h 1959"/>
              <a:gd name="T46" fmla="*/ 1500 w 1748"/>
              <a:gd name="T47" fmla="*/ 1252 h 1959"/>
              <a:gd name="T48" fmla="*/ 1465 w 1748"/>
              <a:gd name="T49" fmla="*/ 1220 h 1959"/>
              <a:gd name="T50" fmla="*/ 1394 w 1748"/>
              <a:gd name="T51" fmla="*/ 1125 h 1959"/>
              <a:gd name="T52" fmla="*/ 1332 w 1748"/>
              <a:gd name="T53" fmla="*/ 1082 h 1959"/>
              <a:gd name="T54" fmla="*/ 1203 w 1748"/>
              <a:gd name="T55" fmla="*/ 1055 h 1959"/>
              <a:gd name="T56" fmla="*/ 1079 w 1748"/>
              <a:gd name="T57" fmla="*/ 1007 h 1959"/>
              <a:gd name="T58" fmla="*/ 933 w 1748"/>
              <a:gd name="T59" fmla="*/ 867 h 1959"/>
              <a:gd name="T60" fmla="*/ 863 w 1748"/>
              <a:gd name="T61" fmla="*/ 900 h 1959"/>
              <a:gd name="T62" fmla="*/ 970 w 1748"/>
              <a:gd name="T63" fmla="*/ 1197 h 1959"/>
              <a:gd name="T64" fmla="*/ 985 w 1748"/>
              <a:gd name="T65" fmla="*/ 1204 h 1959"/>
              <a:gd name="T66" fmla="*/ 1376 w 1748"/>
              <a:gd name="T67" fmla="*/ 1492 h 1959"/>
              <a:gd name="T68" fmla="*/ 1385 w 1748"/>
              <a:gd name="T69" fmla="*/ 1598 h 1959"/>
              <a:gd name="T70" fmla="*/ 1442 w 1748"/>
              <a:gd name="T71" fmla="*/ 1634 h 1959"/>
              <a:gd name="T72" fmla="*/ 1499 w 1748"/>
              <a:gd name="T73" fmla="*/ 1703 h 1959"/>
              <a:gd name="T74" fmla="*/ 1518 w 1748"/>
              <a:gd name="T75" fmla="*/ 1769 h 1959"/>
              <a:gd name="T76" fmla="*/ 1522 w 1748"/>
              <a:gd name="T77" fmla="*/ 1959 h 1959"/>
              <a:gd name="T78" fmla="*/ 0 w 1748"/>
              <a:gd name="T79" fmla="*/ 1959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48" h="1959">
                <a:moveTo>
                  <a:pt x="0" y="1959"/>
                </a:moveTo>
                <a:cubicBezTo>
                  <a:pt x="0" y="1912"/>
                  <a:pt x="1" y="1870"/>
                  <a:pt x="2" y="1836"/>
                </a:cubicBezTo>
                <a:cubicBezTo>
                  <a:pt x="5" y="1775"/>
                  <a:pt x="7" y="1750"/>
                  <a:pt x="17" y="1719"/>
                </a:cubicBezTo>
                <a:cubicBezTo>
                  <a:pt x="24" y="1699"/>
                  <a:pt x="30" y="1678"/>
                  <a:pt x="48" y="1656"/>
                </a:cubicBezTo>
                <a:cubicBezTo>
                  <a:pt x="79" y="1617"/>
                  <a:pt x="121" y="1604"/>
                  <a:pt x="141" y="1599"/>
                </a:cubicBezTo>
                <a:cubicBezTo>
                  <a:pt x="141" y="1001"/>
                  <a:pt x="141" y="1001"/>
                  <a:pt x="141" y="1001"/>
                </a:cubicBezTo>
                <a:cubicBezTo>
                  <a:pt x="141" y="1001"/>
                  <a:pt x="148" y="706"/>
                  <a:pt x="433" y="437"/>
                </a:cubicBezTo>
                <a:cubicBezTo>
                  <a:pt x="433" y="437"/>
                  <a:pt x="636" y="279"/>
                  <a:pt x="842" y="282"/>
                </a:cubicBezTo>
                <a:cubicBezTo>
                  <a:pt x="901" y="243"/>
                  <a:pt x="936" y="202"/>
                  <a:pt x="957" y="171"/>
                </a:cubicBezTo>
                <a:cubicBezTo>
                  <a:pt x="963" y="162"/>
                  <a:pt x="1047" y="39"/>
                  <a:pt x="1088" y="12"/>
                </a:cubicBezTo>
                <a:cubicBezTo>
                  <a:pt x="1098" y="6"/>
                  <a:pt x="1107" y="4"/>
                  <a:pt x="1110" y="3"/>
                </a:cubicBezTo>
                <a:cubicBezTo>
                  <a:pt x="1124" y="0"/>
                  <a:pt x="1143" y="2"/>
                  <a:pt x="1155" y="12"/>
                </a:cubicBezTo>
                <a:cubicBezTo>
                  <a:pt x="1171" y="27"/>
                  <a:pt x="1162" y="51"/>
                  <a:pt x="1164" y="88"/>
                </a:cubicBezTo>
                <a:cubicBezTo>
                  <a:pt x="1165" y="109"/>
                  <a:pt x="1170" y="141"/>
                  <a:pt x="1191" y="179"/>
                </a:cubicBezTo>
                <a:cubicBezTo>
                  <a:pt x="1199" y="198"/>
                  <a:pt x="1215" y="228"/>
                  <a:pt x="1242" y="259"/>
                </a:cubicBezTo>
                <a:cubicBezTo>
                  <a:pt x="1305" y="330"/>
                  <a:pt x="1368" y="332"/>
                  <a:pt x="1392" y="395"/>
                </a:cubicBezTo>
                <a:cubicBezTo>
                  <a:pt x="1398" y="413"/>
                  <a:pt x="1392" y="410"/>
                  <a:pt x="1401" y="470"/>
                </a:cubicBezTo>
                <a:cubicBezTo>
                  <a:pt x="1408" y="518"/>
                  <a:pt x="1418" y="556"/>
                  <a:pt x="1425" y="582"/>
                </a:cubicBezTo>
                <a:cubicBezTo>
                  <a:pt x="1435" y="604"/>
                  <a:pt x="1452" y="635"/>
                  <a:pt x="1479" y="669"/>
                </a:cubicBezTo>
                <a:cubicBezTo>
                  <a:pt x="1519" y="719"/>
                  <a:pt x="1547" y="733"/>
                  <a:pt x="1588" y="779"/>
                </a:cubicBezTo>
                <a:cubicBezTo>
                  <a:pt x="1627" y="823"/>
                  <a:pt x="1649" y="863"/>
                  <a:pt x="1663" y="890"/>
                </a:cubicBezTo>
                <a:cubicBezTo>
                  <a:pt x="1709" y="975"/>
                  <a:pt x="1748" y="1049"/>
                  <a:pt x="1725" y="1128"/>
                </a:cubicBezTo>
                <a:cubicBezTo>
                  <a:pt x="1708" y="1183"/>
                  <a:pt x="1665" y="1226"/>
                  <a:pt x="1618" y="1247"/>
                </a:cubicBezTo>
                <a:cubicBezTo>
                  <a:pt x="1604" y="1253"/>
                  <a:pt x="1547" y="1278"/>
                  <a:pt x="1500" y="1252"/>
                </a:cubicBezTo>
                <a:cubicBezTo>
                  <a:pt x="1493" y="1248"/>
                  <a:pt x="1486" y="1243"/>
                  <a:pt x="1465" y="1220"/>
                </a:cubicBezTo>
                <a:cubicBezTo>
                  <a:pt x="1446" y="1199"/>
                  <a:pt x="1421" y="1167"/>
                  <a:pt x="1394" y="1125"/>
                </a:cubicBezTo>
                <a:cubicBezTo>
                  <a:pt x="1381" y="1112"/>
                  <a:pt x="1360" y="1095"/>
                  <a:pt x="1332" y="1082"/>
                </a:cubicBezTo>
                <a:cubicBezTo>
                  <a:pt x="1285" y="1060"/>
                  <a:pt x="1254" y="1065"/>
                  <a:pt x="1203" y="1055"/>
                </a:cubicBezTo>
                <a:cubicBezTo>
                  <a:pt x="1145" y="1043"/>
                  <a:pt x="1103" y="1020"/>
                  <a:pt x="1079" y="1007"/>
                </a:cubicBezTo>
                <a:cubicBezTo>
                  <a:pt x="1045" y="987"/>
                  <a:pt x="986" y="947"/>
                  <a:pt x="933" y="867"/>
                </a:cubicBezTo>
                <a:cubicBezTo>
                  <a:pt x="933" y="867"/>
                  <a:pt x="886" y="822"/>
                  <a:pt x="863" y="900"/>
                </a:cubicBezTo>
                <a:cubicBezTo>
                  <a:pt x="863" y="900"/>
                  <a:pt x="809" y="1121"/>
                  <a:pt x="970" y="1197"/>
                </a:cubicBezTo>
                <a:cubicBezTo>
                  <a:pt x="975" y="1200"/>
                  <a:pt x="978" y="1201"/>
                  <a:pt x="985" y="1204"/>
                </a:cubicBezTo>
                <a:cubicBezTo>
                  <a:pt x="1121" y="1258"/>
                  <a:pt x="1327" y="1340"/>
                  <a:pt x="1376" y="1492"/>
                </a:cubicBezTo>
                <a:cubicBezTo>
                  <a:pt x="1383" y="1514"/>
                  <a:pt x="1391" y="1549"/>
                  <a:pt x="1385" y="1598"/>
                </a:cubicBezTo>
                <a:cubicBezTo>
                  <a:pt x="1400" y="1605"/>
                  <a:pt x="1421" y="1616"/>
                  <a:pt x="1442" y="1634"/>
                </a:cubicBezTo>
                <a:cubicBezTo>
                  <a:pt x="1456" y="1645"/>
                  <a:pt x="1481" y="1667"/>
                  <a:pt x="1499" y="1703"/>
                </a:cubicBezTo>
                <a:cubicBezTo>
                  <a:pt x="1511" y="1727"/>
                  <a:pt x="1515" y="1748"/>
                  <a:pt x="1518" y="1769"/>
                </a:cubicBezTo>
                <a:cubicBezTo>
                  <a:pt x="1528" y="1838"/>
                  <a:pt x="1526" y="1908"/>
                  <a:pt x="1522" y="1959"/>
                </a:cubicBezTo>
                <a:lnTo>
                  <a:pt x="0" y="19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A4FFD96A-4F17-494E-91F2-407933AF5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5" y="5603082"/>
            <a:ext cx="4450471" cy="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0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799" name="Rectangle 33798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801" name="Rectangle 33800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Use Video Technology To Preview Candidates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3803" name="Rectangle 33802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805" name="Rectangle 33804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AE5EC-8B06-3871-F7FD-B6027BE00859}"/>
              </a:ext>
            </a:extLst>
          </p:cNvPr>
          <p:cNvSpPr txBox="1"/>
          <p:nvPr/>
        </p:nvSpPr>
        <p:spPr>
          <a:xfrm>
            <a:off x="5250106" y="586822"/>
            <a:ext cx="6106742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Have applicants record and send you a 2-minute video of themselves with their resume in which they tell you:</a:t>
            </a:r>
            <a:endParaRPr lang="en-US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Why they want the job</a:t>
            </a:r>
            <a:endParaRPr lang="en-US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their qualifications are</a:t>
            </a:r>
            <a:endParaRPr lang="en-US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And describe themselves</a:t>
            </a:r>
            <a:endParaRPr lang="en-US"/>
          </a:p>
        </p:txBody>
      </p:sp>
      <p:pic>
        <p:nvPicPr>
          <p:cNvPr id="33794" name="Picture 2" descr="Preview Button Images – Browse 5,130 Stock Photos, Vectors, and Video |  Adobe Stock">
            <a:extLst>
              <a:ext uri="{FF2B5EF4-FFF2-40B4-BE49-F238E27FC236}">
                <a16:creationId xmlns:a16="http://schemas.microsoft.com/office/drawing/2014/main" id="{3C4CAA0B-EDF5-0232-46C5-3E686696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605" y="2729397"/>
            <a:ext cx="3483864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4B42A8-BCB0-4175-AA66-2C66CE4245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7" t="49997" r="13315"/>
          <a:stretch/>
        </p:blipFill>
        <p:spPr>
          <a:xfrm>
            <a:off x="6198781" y="3352030"/>
            <a:ext cx="5523082" cy="223859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1555FD4-E3B9-49EA-8EBA-4549E1E9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62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D95C9A8-5426-4C8A-8CD4-90D9C2FD2A64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4CAAFF-043F-4872-B1AC-18DAD5127C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4CAAFF-043F-4872-B1AC-18DAD5127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95125AC-8A2C-44D3-AD62-7DE685991DA2}"/>
              </a:ext>
            </a:extLst>
          </p:cNvPr>
          <p:cNvSpPr/>
          <p:nvPr/>
        </p:nvSpPr>
        <p:spPr>
          <a:xfrm>
            <a:off x="2119086" y="1504805"/>
            <a:ext cx="10072914" cy="3848390"/>
          </a:xfrm>
          <a:prstGeom prst="rect">
            <a:avLst/>
          </a:prstGeo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97000">
                <a:schemeClr val="accent3">
                  <a:alpha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5FAE40-DAFB-480F-AEF7-87E82FBD4ECD}"/>
              </a:ext>
            </a:extLst>
          </p:cNvPr>
          <p:cNvSpPr txBox="1"/>
          <p:nvPr/>
        </p:nvSpPr>
        <p:spPr>
          <a:xfrm>
            <a:off x="6270014" y="2229264"/>
            <a:ext cx="5578685" cy="24622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u="sng" dirty="0">
                <a:solidFill>
                  <a:schemeClr val="tx2"/>
                </a:solidFill>
              </a:rPr>
              <a:t>5-Step Checklist To Making A Good Hire:</a:t>
            </a:r>
          </a:p>
          <a:p>
            <a:r>
              <a:rPr lang="en-US" sz="4000" b="1" dirty="0">
                <a:solidFill>
                  <a:schemeClr val="tx2"/>
                </a:solidFill>
              </a:rPr>
              <a:t>4) Run Background Checks On All Finalists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14A1A-B019-4AF6-B188-EE9A6E12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12</a:t>
            </a:fld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96C66AE-5428-4BBA-9B58-0547462744F8}"/>
              </a:ext>
            </a:extLst>
          </p:cNvPr>
          <p:cNvSpPr>
            <a:spLocks/>
          </p:cNvSpPr>
          <p:nvPr/>
        </p:nvSpPr>
        <p:spPr bwMode="auto">
          <a:xfrm>
            <a:off x="125264" y="184553"/>
            <a:ext cx="5796723" cy="6488894"/>
          </a:xfrm>
          <a:custGeom>
            <a:avLst/>
            <a:gdLst>
              <a:gd name="T0" fmla="*/ 0 w 1748"/>
              <a:gd name="T1" fmla="*/ 1959 h 1959"/>
              <a:gd name="T2" fmla="*/ 2 w 1748"/>
              <a:gd name="T3" fmla="*/ 1836 h 1959"/>
              <a:gd name="T4" fmla="*/ 17 w 1748"/>
              <a:gd name="T5" fmla="*/ 1719 h 1959"/>
              <a:gd name="T6" fmla="*/ 48 w 1748"/>
              <a:gd name="T7" fmla="*/ 1656 h 1959"/>
              <a:gd name="T8" fmla="*/ 141 w 1748"/>
              <a:gd name="T9" fmla="*/ 1599 h 1959"/>
              <a:gd name="T10" fmla="*/ 141 w 1748"/>
              <a:gd name="T11" fmla="*/ 1001 h 1959"/>
              <a:gd name="T12" fmla="*/ 433 w 1748"/>
              <a:gd name="T13" fmla="*/ 437 h 1959"/>
              <a:gd name="T14" fmla="*/ 842 w 1748"/>
              <a:gd name="T15" fmla="*/ 282 h 1959"/>
              <a:gd name="T16" fmla="*/ 957 w 1748"/>
              <a:gd name="T17" fmla="*/ 171 h 1959"/>
              <a:gd name="T18" fmla="*/ 1088 w 1748"/>
              <a:gd name="T19" fmla="*/ 12 h 1959"/>
              <a:gd name="T20" fmla="*/ 1110 w 1748"/>
              <a:gd name="T21" fmla="*/ 3 h 1959"/>
              <a:gd name="T22" fmla="*/ 1155 w 1748"/>
              <a:gd name="T23" fmla="*/ 12 h 1959"/>
              <a:gd name="T24" fmla="*/ 1164 w 1748"/>
              <a:gd name="T25" fmla="*/ 88 h 1959"/>
              <a:gd name="T26" fmla="*/ 1191 w 1748"/>
              <a:gd name="T27" fmla="*/ 179 h 1959"/>
              <a:gd name="T28" fmla="*/ 1242 w 1748"/>
              <a:gd name="T29" fmla="*/ 259 h 1959"/>
              <a:gd name="T30" fmla="*/ 1392 w 1748"/>
              <a:gd name="T31" fmla="*/ 395 h 1959"/>
              <a:gd name="T32" fmla="*/ 1401 w 1748"/>
              <a:gd name="T33" fmla="*/ 470 h 1959"/>
              <a:gd name="T34" fmla="*/ 1425 w 1748"/>
              <a:gd name="T35" fmla="*/ 582 h 1959"/>
              <a:gd name="T36" fmla="*/ 1479 w 1748"/>
              <a:gd name="T37" fmla="*/ 669 h 1959"/>
              <a:gd name="T38" fmla="*/ 1588 w 1748"/>
              <a:gd name="T39" fmla="*/ 779 h 1959"/>
              <a:gd name="T40" fmla="*/ 1663 w 1748"/>
              <a:gd name="T41" fmla="*/ 890 h 1959"/>
              <a:gd name="T42" fmla="*/ 1725 w 1748"/>
              <a:gd name="T43" fmla="*/ 1128 h 1959"/>
              <a:gd name="T44" fmla="*/ 1618 w 1748"/>
              <a:gd name="T45" fmla="*/ 1247 h 1959"/>
              <a:gd name="T46" fmla="*/ 1500 w 1748"/>
              <a:gd name="T47" fmla="*/ 1252 h 1959"/>
              <a:gd name="T48" fmla="*/ 1465 w 1748"/>
              <a:gd name="T49" fmla="*/ 1220 h 1959"/>
              <a:gd name="T50" fmla="*/ 1394 w 1748"/>
              <a:gd name="T51" fmla="*/ 1125 h 1959"/>
              <a:gd name="T52" fmla="*/ 1332 w 1748"/>
              <a:gd name="T53" fmla="*/ 1082 h 1959"/>
              <a:gd name="T54" fmla="*/ 1203 w 1748"/>
              <a:gd name="T55" fmla="*/ 1055 h 1959"/>
              <a:gd name="T56" fmla="*/ 1079 w 1748"/>
              <a:gd name="T57" fmla="*/ 1007 h 1959"/>
              <a:gd name="T58" fmla="*/ 933 w 1748"/>
              <a:gd name="T59" fmla="*/ 867 h 1959"/>
              <a:gd name="T60" fmla="*/ 863 w 1748"/>
              <a:gd name="T61" fmla="*/ 900 h 1959"/>
              <a:gd name="T62" fmla="*/ 970 w 1748"/>
              <a:gd name="T63" fmla="*/ 1197 h 1959"/>
              <a:gd name="T64" fmla="*/ 985 w 1748"/>
              <a:gd name="T65" fmla="*/ 1204 h 1959"/>
              <a:gd name="T66" fmla="*/ 1376 w 1748"/>
              <a:gd name="T67" fmla="*/ 1492 h 1959"/>
              <a:gd name="T68" fmla="*/ 1385 w 1748"/>
              <a:gd name="T69" fmla="*/ 1598 h 1959"/>
              <a:gd name="T70" fmla="*/ 1442 w 1748"/>
              <a:gd name="T71" fmla="*/ 1634 h 1959"/>
              <a:gd name="T72" fmla="*/ 1499 w 1748"/>
              <a:gd name="T73" fmla="*/ 1703 h 1959"/>
              <a:gd name="T74" fmla="*/ 1518 w 1748"/>
              <a:gd name="T75" fmla="*/ 1769 h 1959"/>
              <a:gd name="T76" fmla="*/ 1522 w 1748"/>
              <a:gd name="T77" fmla="*/ 1959 h 1959"/>
              <a:gd name="T78" fmla="*/ 0 w 1748"/>
              <a:gd name="T79" fmla="*/ 1959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48" h="1959">
                <a:moveTo>
                  <a:pt x="0" y="1959"/>
                </a:moveTo>
                <a:cubicBezTo>
                  <a:pt x="0" y="1912"/>
                  <a:pt x="1" y="1870"/>
                  <a:pt x="2" y="1836"/>
                </a:cubicBezTo>
                <a:cubicBezTo>
                  <a:pt x="5" y="1775"/>
                  <a:pt x="7" y="1750"/>
                  <a:pt x="17" y="1719"/>
                </a:cubicBezTo>
                <a:cubicBezTo>
                  <a:pt x="24" y="1699"/>
                  <a:pt x="30" y="1678"/>
                  <a:pt x="48" y="1656"/>
                </a:cubicBezTo>
                <a:cubicBezTo>
                  <a:pt x="79" y="1617"/>
                  <a:pt x="121" y="1604"/>
                  <a:pt x="141" y="1599"/>
                </a:cubicBezTo>
                <a:cubicBezTo>
                  <a:pt x="141" y="1001"/>
                  <a:pt x="141" y="1001"/>
                  <a:pt x="141" y="1001"/>
                </a:cubicBezTo>
                <a:cubicBezTo>
                  <a:pt x="141" y="1001"/>
                  <a:pt x="148" y="706"/>
                  <a:pt x="433" y="437"/>
                </a:cubicBezTo>
                <a:cubicBezTo>
                  <a:pt x="433" y="437"/>
                  <a:pt x="636" y="279"/>
                  <a:pt x="842" y="282"/>
                </a:cubicBezTo>
                <a:cubicBezTo>
                  <a:pt x="901" y="243"/>
                  <a:pt x="936" y="202"/>
                  <a:pt x="957" y="171"/>
                </a:cubicBezTo>
                <a:cubicBezTo>
                  <a:pt x="963" y="162"/>
                  <a:pt x="1047" y="39"/>
                  <a:pt x="1088" y="12"/>
                </a:cubicBezTo>
                <a:cubicBezTo>
                  <a:pt x="1098" y="6"/>
                  <a:pt x="1107" y="4"/>
                  <a:pt x="1110" y="3"/>
                </a:cubicBezTo>
                <a:cubicBezTo>
                  <a:pt x="1124" y="0"/>
                  <a:pt x="1143" y="2"/>
                  <a:pt x="1155" y="12"/>
                </a:cubicBezTo>
                <a:cubicBezTo>
                  <a:pt x="1171" y="27"/>
                  <a:pt x="1162" y="51"/>
                  <a:pt x="1164" y="88"/>
                </a:cubicBezTo>
                <a:cubicBezTo>
                  <a:pt x="1165" y="109"/>
                  <a:pt x="1170" y="141"/>
                  <a:pt x="1191" y="179"/>
                </a:cubicBezTo>
                <a:cubicBezTo>
                  <a:pt x="1199" y="198"/>
                  <a:pt x="1215" y="228"/>
                  <a:pt x="1242" y="259"/>
                </a:cubicBezTo>
                <a:cubicBezTo>
                  <a:pt x="1305" y="330"/>
                  <a:pt x="1368" y="332"/>
                  <a:pt x="1392" y="395"/>
                </a:cubicBezTo>
                <a:cubicBezTo>
                  <a:pt x="1398" y="413"/>
                  <a:pt x="1392" y="410"/>
                  <a:pt x="1401" y="470"/>
                </a:cubicBezTo>
                <a:cubicBezTo>
                  <a:pt x="1408" y="518"/>
                  <a:pt x="1418" y="556"/>
                  <a:pt x="1425" y="582"/>
                </a:cubicBezTo>
                <a:cubicBezTo>
                  <a:pt x="1435" y="604"/>
                  <a:pt x="1452" y="635"/>
                  <a:pt x="1479" y="669"/>
                </a:cubicBezTo>
                <a:cubicBezTo>
                  <a:pt x="1519" y="719"/>
                  <a:pt x="1547" y="733"/>
                  <a:pt x="1588" y="779"/>
                </a:cubicBezTo>
                <a:cubicBezTo>
                  <a:pt x="1627" y="823"/>
                  <a:pt x="1649" y="863"/>
                  <a:pt x="1663" y="890"/>
                </a:cubicBezTo>
                <a:cubicBezTo>
                  <a:pt x="1709" y="975"/>
                  <a:pt x="1748" y="1049"/>
                  <a:pt x="1725" y="1128"/>
                </a:cubicBezTo>
                <a:cubicBezTo>
                  <a:pt x="1708" y="1183"/>
                  <a:pt x="1665" y="1226"/>
                  <a:pt x="1618" y="1247"/>
                </a:cubicBezTo>
                <a:cubicBezTo>
                  <a:pt x="1604" y="1253"/>
                  <a:pt x="1547" y="1278"/>
                  <a:pt x="1500" y="1252"/>
                </a:cubicBezTo>
                <a:cubicBezTo>
                  <a:pt x="1493" y="1248"/>
                  <a:pt x="1486" y="1243"/>
                  <a:pt x="1465" y="1220"/>
                </a:cubicBezTo>
                <a:cubicBezTo>
                  <a:pt x="1446" y="1199"/>
                  <a:pt x="1421" y="1167"/>
                  <a:pt x="1394" y="1125"/>
                </a:cubicBezTo>
                <a:cubicBezTo>
                  <a:pt x="1381" y="1112"/>
                  <a:pt x="1360" y="1095"/>
                  <a:pt x="1332" y="1082"/>
                </a:cubicBezTo>
                <a:cubicBezTo>
                  <a:pt x="1285" y="1060"/>
                  <a:pt x="1254" y="1065"/>
                  <a:pt x="1203" y="1055"/>
                </a:cubicBezTo>
                <a:cubicBezTo>
                  <a:pt x="1145" y="1043"/>
                  <a:pt x="1103" y="1020"/>
                  <a:pt x="1079" y="1007"/>
                </a:cubicBezTo>
                <a:cubicBezTo>
                  <a:pt x="1045" y="987"/>
                  <a:pt x="986" y="947"/>
                  <a:pt x="933" y="867"/>
                </a:cubicBezTo>
                <a:cubicBezTo>
                  <a:pt x="933" y="867"/>
                  <a:pt x="886" y="822"/>
                  <a:pt x="863" y="900"/>
                </a:cubicBezTo>
                <a:cubicBezTo>
                  <a:pt x="863" y="900"/>
                  <a:pt x="809" y="1121"/>
                  <a:pt x="970" y="1197"/>
                </a:cubicBezTo>
                <a:cubicBezTo>
                  <a:pt x="975" y="1200"/>
                  <a:pt x="978" y="1201"/>
                  <a:pt x="985" y="1204"/>
                </a:cubicBezTo>
                <a:cubicBezTo>
                  <a:pt x="1121" y="1258"/>
                  <a:pt x="1327" y="1340"/>
                  <a:pt x="1376" y="1492"/>
                </a:cubicBezTo>
                <a:cubicBezTo>
                  <a:pt x="1383" y="1514"/>
                  <a:pt x="1391" y="1549"/>
                  <a:pt x="1385" y="1598"/>
                </a:cubicBezTo>
                <a:cubicBezTo>
                  <a:pt x="1400" y="1605"/>
                  <a:pt x="1421" y="1616"/>
                  <a:pt x="1442" y="1634"/>
                </a:cubicBezTo>
                <a:cubicBezTo>
                  <a:pt x="1456" y="1645"/>
                  <a:pt x="1481" y="1667"/>
                  <a:pt x="1499" y="1703"/>
                </a:cubicBezTo>
                <a:cubicBezTo>
                  <a:pt x="1511" y="1727"/>
                  <a:pt x="1515" y="1748"/>
                  <a:pt x="1518" y="1769"/>
                </a:cubicBezTo>
                <a:cubicBezTo>
                  <a:pt x="1528" y="1838"/>
                  <a:pt x="1526" y="1908"/>
                  <a:pt x="1522" y="1959"/>
                </a:cubicBezTo>
                <a:lnTo>
                  <a:pt x="0" y="19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A4FFD96A-4F17-494E-91F2-407933AF5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5" y="5603082"/>
            <a:ext cx="4450471" cy="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897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5549E48-55B4-43FA-96F3-A3F777E0F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Run Background Checks On All Finalists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241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369A4-47E4-AA77-9C94-277EE97C7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53"/>
          <a:stretch/>
        </p:blipFill>
        <p:spPr>
          <a:xfrm>
            <a:off x="159983" y="1978724"/>
            <a:ext cx="3703320" cy="3458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78D6F-07C7-20DD-8AAD-9D099BEC3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213" y="2086081"/>
            <a:ext cx="2995574" cy="416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C510C1-9188-478C-AFF5-51EEEDB309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58" t="81851" r="24660" b="-3837"/>
          <a:stretch/>
        </p:blipFill>
        <p:spPr>
          <a:xfrm>
            <a:off x="243124" y="5736139"/>
            <a:ext cx="4111965" cy="1121861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1555FD4-E3B9-49EA-8EBA-4549E1E9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12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D95C9A8-5426-4C8A-8CD4-90D9C2FD2A64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629EA-A3F8-028D-02A4-3B1AF16C8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178" y="2182753"/>
            <a:ext cx="2804146" cy="45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70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4CAAFF-043F-4872-B1AC-18DAD5127C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4CAAFF-043F-4872-B1AC-18DAD5127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95125AC-8A2C-44D3-AD62-7DE685991DA2}"/>
              </a:ext>
            </a:extLst>
          </p:cNvPr>
          <p:cNvSpPr/>
          <p:nvPr/>
        </p:nvSpPr>
        <p:spPr>
          <a:xfrm>
            <a:off x="2119086" y="1504805"/>
            <a:ext cx="10072914" cy="3848390"/>
          </a:xfrm>
          <a:prstGeom prst="rect">
            <a:avLst/>
          </a:prstGeo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97000">
                <a:schemeClr val="accent3">
                  <a:alpha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5FAE40-DAFB-480F-AEF7-87E82FBD4ECD}"/>
              </a:ext>
            </a:extLst>
          </p:cNvPr>
          <p:cNvSpPr txBox="1"/>
          <p:nvPr/>
        </p:nvSpPr>
        <p:spPr>
          <a:xfrm>
            <a:off x="6270014" y="2229264"/>
            <a:ext cx="5578685" cy="24622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u="sng" dirty="0">
                <a:solidFill>
                  <a:schemeClr val="tx2"/>
                </a:solidFill>
              </a:rPr>
              <a:t>5-Step Checklist To Making A Good Hire:</a:t>
            </a:r>
          </a:p>
          <a:p>
            <a:r>
              <a:rPr lang="en-US" sz="4000" b="1" dirty="0">
                <a:solidFill>
                  <a:schemeClr val="tx2"/>
                </a:solidFill>
              </a:rPr>
              <a:t>5) Interview In 3 Different Settings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14A1A-B019-4AF6-B188-EE9A6E12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14</a:t>
            </a:fld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96C66AE-5428-4BBA-9B58-0547462744F8}"/>
              </a:ext>
            </a:extLst>
          </p:cNvPr>
          <p:cNvSpPr>
            <a:spLocks/>
          </p:cNvSpPr>
          <p:nvPr/>
        </p:nvSpPr>
        <p:spPr bwMode="auto">
          <a:xfrm>
            <a:off x="125264" y="184553"/>
            <a:ext cx="5796723" cy="6488894"/>
          </a:xfrm>
          <a:custGeom>
            <a:avLst/>
            <a:gdLst>
              <a:gd name="T0" fmla="*/ 0 w 1748"/>
              <a:gd name="T1" fmla="*/ 1959 h 1959"/>
              <a:gd name="T2" fmla="*/ 2 w 1748"/>
              <a:gd name="T3" fmla="*/ 1836 h 1959"/>
              <a:gd name="T4" fmla="*/ 17 w 1748"/>
              <a:gd name="T5" fmla="*/ 1719 h 1959"/>
              <a:gd name="T6" fmla="*/ 48 w 1748"/>
              <a:gd name="T7" fmla="*/ 1656 h 1959"/>
              <a:gd name="T8" fmla="*/ 141 w 1748"/>
              <a:gd name="T9" fmla="*/ 1599 h 1959"/>
              <a:gd name="T10" fmla="*/ 141 w 1748"/>
              <a:gd name="T11" fmla="*/ 1001 h 1959"/>
              <a:gd name="T12" fmla="*/ 433 w 1748"/>
              <a:gd name="T13" fmla="*/ 437 h 1959"/>
              <a:gd name="T14" fmla="*/ 842 w 1748"/>
              <a:gd name="T15" fmla="*/ 282 h 1959"/>
              <a:gd name="T16" fmla="*/ 957 w 1748"/>
              <a:gd name="T17" fmla="*/ 171 h 1959"/>
              <a:gd name="T18" fmla="*/ 1088 w 1748"/>
              <a:gd name="T19" fmla="*/ 12 h 1959"/>
              <a:gd name="T20" fmla="*/ 1110 w 1748"/>
              <a:gd name="T21" fmla="*/ 3 h 1959"/>
              <a:gd name="T22" fmla="*/ 1155 w 1748"/>
              <a:gd name="T23" fmla="*/ 12 h 1959"/>
              <a:gd name="T24" fmla="*/ 1164 w 1748"/>
              <a:gd name="T25" fmla="*/ 88 h 1959"/>
              <a:gd name="T26" fmla="*/ 1191 w 1748"/>
              <a:gd name="T27" fmla="*/ 179 h 1959"/>
              <a:gd name="T28" fmla="*/ 1242 w 1748"/>
              <a:gd name="T29" fmla="*/ 259 h 1959"/>
              <a:gd name="T30" fmla="*/ 1392 w 1748"/>
              <a:gd name="T31" fmla="*/ 395 h 1959"/>
              <a:gd name="T32" fmla="*/ 1401 w 1748"/>
              <a:gd name="T33" fmla="*/ 470 h 1959"/>
              <a:gd name="T34" fmla="*/ 1425 w 1748"/>
              <a:gd name="T35" fmla="*/ 582 h 1959"/>
              <a:gd name="T36" fmla="*/ 1479 w 1748"/>
              <a:gd name="T37" fmla="*/ 669 h 1959"/>
              <a:gd name="T38" fmla="*/ 1588 w 1748"/>
              <a:gd name="T39" fmla="*/ 779 h 1959"/>
              <a:gd name="T40" fmla="*/ 1663 w 1748"/>
              <a:gd name="T41" fmla="*/ 890 h 1959"/>
              <a:gd name="T42" fmla="*/ 1725 w 1748"/>
              <a:gd name="T43" fmla="*/ 1128 h 1959"/>
              <a:gd name="T44" fmla="*/ 1618 w 1748"/>
              <a:gd name="T45" fmla="*/ 1247 h 1959"/>
              <a:gd name="T46" fmla="*/ 1500 w 1748"/>
              <a:gd name="T47" fmla="*/ 1252 h 1959"/>
              <a:gd name="T48" fmla="*/ 1465 w 1748"/>
              <a:gd name="T49" fmla="*/ 1220 h 1959"/>
              <a:gd name="T50" fmla="*/ 1394 w 1748"/>
              <a:gd name="T51" fmla="*/ 1125 h 1959"/>
              <a:gd name="T52" fmla="*/ 1332 w 1748"/>
              <a:gd name="T53" fmla="*/ 1082 h 1959"/>
              <a:gd name="T54" fmla="*/ 1203 w 1748"/>
              <a:gd name="T55" fmla="*/ 1055 h 1959"/>
              <a:gd name="T56" fmla="*/ 1079 w 1748"/>
              <a:gd name="T57" fmla="*/ 1007 h 1959"/>
              <a:gd name="T58" fmla="*/ 933 w 1748"/>
              <a:gd name="T59" fmla="*/ 867 h 1959"/>
              <a:gd name="T60" fmla="*/ 863 w 1748"/>
              <a:gd name="T61" fmla="*/ 900 h 1959"/>
              <a:gd name="T62" fmla="*/ 970 w 1748"/>
              <a:gd name="T63" fmla="*/ 1197 h 1959"/>
              <a:gd name="T64" fmla="*/ 985 w 1748"/>
              <a:gd name="T65" fmla="*/ 1204 h 1959"/>
              <a:gd name="T66" fmla="*/ 1376 w 1748"/>
              <a:gd name="T67" fmla="*/ 1492 h 1959"/>
              <a:gd name="T68" fmla="*/ 1385 w 1748"/>
              <a:gd name="T69" fmla="*/ 1598 h 1959"/>
              <a:gd name="T70" fmla="*/ 1442 w 1748"/>
              <a:gd name="T71" fmla="*/ 1634 h 1959"/>
              <a:gd name="T72" fmla="*/ 1499 w 1748"/>
              <a:gd name="T73" fmla="*/ 1703 h 1959"/>
              <a:gd name="T74" fmla="*/ 1518 w 1748"/>
              <a:gd name="T75" fmla="*/ 1769 h 1959"/>
              <a:gd name="T76" fmla="*/ 1522 w 1748"/>
              <a:gd name="T77" fmla="*/ 1959 h 1959"/>
              <a:gd name="T78" fmla="*/ 0 w 1748"/>
              <a:gd name="T79" fmla="*/ 1959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48" h="1959">
                <a:moveTo>
                  <a:pt x="0" y="1959"/>
                </a:moveTo>
                <a:cubicBezTo>
                  <a:pt x="0" y="1912"/>
                  <a:pt x="1" y="1870"/>
                  <a:pt x="2" y="1836"/>
                </a:cubicBezTo>
                <a:cubicBezTo>
                  <a:pt x="5" y="1775"/>
                  <a:pt x="7" y="1750"/>
                  <a:pt x="17" y="1719"/>
                </a:cubicBezTo>
                <a:cubicBezTo>
                  <a:pt x="24" y="1699"/>
                  <a:pt x="30" y="1678"/>
                  <a:pt x="48" y="1656"/>
                </a:cubicBezTo>
                <a:cubicBezTo>
                  <a:pt x="79" y="1617"/>
                  <a:pt x="121" y="1604"/>
                  <a:pt x="141" y="1599"/>
                </a:cubicBezTo>
                <a:cubicBezTo>
                  <a:pt x="141" y="1001"/>
                  <a:pt x="141" y="1001"/>
                  <a:pt x="141" y="1001"/>
                </a:cubicBezTo>
                <a:cubicBezTo>
                  <a:pt x="141" y="1001"/>
                  <a:pt x="148" y="706"/>
                  <a:pt x="433" y="437"/>
                </a:cubicBezTo>
                <a:cubicBezTo>
                  <a:pt x="433" y="437"/>
                  <a:pt x="636" y="279"/>
                  <a:pt x="842" y="282"/>
                </a:cubicBezTo>
                <a:cubicBezTo>
                  <a:pt x="901" y="243"/>
                  <a:pt x="936" y="202"/>
                  <a:pt x="957" y="171"/>
                </a:cubicBezTo>
                <a:cubicBezTo>
                  <a:pt x="963" y="162"/>
                  <a:pt x="1047" y="39"/>
                  <a:pt x="1088" y="12"/>
                </a:cubicBezTo>
                <a:cubicBezTo>
                  <a:pt x="1098" y="6"/>
                  <a:pt x="1107" y="4"/>
                  <a:pt x="1110" y="3"/>
                </a:cubicBezTo>
                <a:cubicBezTo>
                  <a:pt x="1124" y="0"/>
                  <a:pt x="1143" y="2"/>
                  <a:pt x="1155" y="12"/>
                </a:cubicBezTo>
                <a:cubicBezTo>
                  <a:pt x="1171" y="27"/>
                  <a:pt x="1162" y="51"/>
                  <a:pt x="1164" y="88"/>
                </a:cubicBezTo>
                <a:cubicBezTo>
                  <a:pt x="1165" y="109"/>
                  <a:pt x="1170" y="141"/>
                  <a:pt x="1191" y="179"/>
                </a:cubicBezTo>
                <a:cubicBezTo>
                  <a:pt x="1199" y="198"/>
                  <a:pt x="1215" y="228"/>
                  <a:pt x="1242" y="259"/>
                </a:cubicBezTo>
                <a:cubicBezTo>
                  <a:pt x="1305" y="330"/>
                  <a:pt x="1368" y="332"/>
                  <a:pt x="1392" y="395"/>
                </a:cubicBezTo>
                <a:cubicBezTo>
                  <a:pt x="1398" y="413"/>
                  <a:pt x="1392" y="410"/>
                  <a:pt x="1401" y="470"/>
                </a:cubicBezTo>
                <a:cubicBezTo>
                  <a:pt x="1408" y="518"/>
                  <a:pt x="1418" y="556"/>
                  <a:pt x="1425" y="582"/>
                </a:cubicBezTo>
                <a:cubicBezTo>
                  <a:pt x="1435" y="604"/>
                  <a:pt x="1452" y="635"/>
                  <a:pt x="1479" y="669"/>
                </a:cubicBezTo>
                <a:cubicBezTo>
                  <a:pt x="1519" y="719"/>
                  <a:pt x="1547" y="733"/>
                  <a:pt x="1588" y="779"/>
                </a:cubicBezTo>
                <a:cubicBezTo>
                  <a:pt x="1627" y="823"/>
                  <a:pt x="1649" y="863"/>
                  <a:pt x="1663" y="890"/>
                </a:cubicBezTo>
                <a:cubicBezTo>
                  <a:pt x="1709" y="975"/>
                  <a:pt x="1748" y="1049"/>
                  <a:pt x="1725" y="1128"/>
                </a:cubicBezTo>
                <a:cubicBezTo>
                  <a:pt x="1708" y="1183"/>
                  <a:pt x="1665" y="1226"/>
                  <a:pt x="1618" y="1247"/>
                </a:cubicBezTo>
                <a:cubicBezTo>
                  <a:pt x="1604" y="1253"/>
                  <a:pt x="1547" y="1278"/>
                  <a:pt x="1500" y="1252"/>
                </a:cubicBezTo>
                <a:cubicBezTo>
                  <a:pt x="1493" y="1248"/>
                  <a:pt x="1486" y="1243"/>
                  <a:pt x="1465" y="1220"/>
                </a:cubicBezTo>
                <a:cubicBezTo>
                  <a:pt x="1446" y="1199"/>
                  <a:pt x="1421" y="1167"/>
                  <a:pt x="1394" y="1125"/>
                </a:cubicBezTo>
                <a:cubicBezTo>
                  <a:pt x="1381" y="1112"/>
                  <a:pt x="1360" y="1095"/>
                  <a:pt x="1332" y="1082"/>
                </a:cubicBezTo>
                <a:cubicBezTo>
                  <a:pt x="1285" y="1060"/>
                  <a:pt x="1254" y="1065"/>
                  <a:pt x="1203" y="1055"/>
                </a:cubicBezTo>
                <a:cubicBezTo>
                  <a:pt x="1145" y="1043"/>
                  <a:pt x="1103" y="1020"/>
                  <a:pt x="1079" y="1007"/>
                </a:cubicBezTo>
                <a:cubicBezTo>
                  <a:pt x="1045" y="987"/>
                  <a:pt x="986" y="947"/>
                  <a:pt x="933" y="867"/>
                </a:cubicBezTo>
                <a:cubicBezTo>
                  <a:pt x="933" y="867"/>
                  <a:pt x="886" y="822"/>
                  <a:pt x="863" y="900"/>
                </a:cubicBezTo>
                <a:cubicBezTo>
                  <a:pt x="863" y="900"/>
                  <a:pt x="809" y="1121"/>
                  <a:pt x="970" y="1197"/>
                </a:cubicBezTo>
                <a:cubicBezTo>
                  <a:pt x="975" y="1200"/>
                  <a:pt x="978" y="1201"/>
                  <a:pt x="985" y="1204"/>
                </a:cubicBezTo>
                <a:cubicBezTo>
                  <a:pt x="1121" y="1258"/>
                  <a:pt x="1327" y="1340"/>
                  <a:pt x="1376" y="1492"/>
                </a:cubicBezTo>
                <a:cubicBezTo>
                  <a:pt x="1383" y="1514"/>
                  <a:pt x="1391" y="1549"/>
                  <a:pt x="1385" y="1598"/>
                </a:cubicBezTo>
                <a:cubicBezTo>
                  <a:pt x="1400" y="1605"/>
                  <a:pt x="1421" y="1616"/>
                  <a:pt x="1442" y="1634"/>
                </a:cubicBezTo>
                <a:cubicBezTo>
                  <a:pt x="1456" y="1645"/>
                  <a:pt x="1481" y="1667"/>
                  <a:pt x="1499" y="1703"/>
                </a:cubicBezTo>
                <a:cubicBezTo>
                  <a:pt x="1511" y="1727"/>
                  <a:pt x="1515" y="1748"/>
                  <a:pt x="1518" y="1769"/>
                </a:cubicBezTo>
                <a:cubicBezTo>
                  <a:pt x="1528" y="1838"/>
                  <a:pt x="1526" y="1908"/>
                  <a:pt x="1522" y="1959"/>
                </a:cubicBezTo>
                <a:lnTo>
                  <a:pt x="0" y="19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A4FFD96A-4F17-494E-91F2-407933AF5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5" y="5603082"/>
            <a:ext cx="4450471" cy="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2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88AE12-8C63-4187-906B-A5170FB8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169" y="6437194"/>
            <a:ext cx="371475" cy="365125"/>
          </a:xfrm>
        </p:spPr>
        <p:txBody>
          <a:bodyPr/>
          <a:lstStyle/>
          <a:p>
            <a:fld id="{DD95C9A8-5426-4C8A-8CD4-90D9C2FD2A64}" type="slidenum">
              <a:rPr lang="en-GB" smtClean="0"/>
              <a:t>15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FD7322-2397-44DB-9235-67004A49BDE2}"/>
              </a:ext>
            </a:extLst>
          </p:cNvPr>
          <p:cNvSpPr/>
          <p:nvPr/>
        </p:nvSpPr>
        <p:spPr>
          <a:xfrm>
            <a:off x="1464744" y="210034"/>
            <a:ext cx="8300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Interview In 3 Different Settings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C25ED1-EA22-4F13-9892-38D614DB28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65244" y="1970103"/>
            <a:ext cx="6699183" cy="3564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043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4CAAFF-043F-4872-B1AC-18DAD5127C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4CAAFF-043F-4872-B1AC-18DAD5127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95125AC-8A2C-44D3-AD62-7DE685991DA2}"/>
              </a:ext>
            </a:extLst>
          </p:cNvPr>
          <p:cNvSpPr/>
          <p:nvPr/>
        </p:nvSpPr>
        <p:spPr>
          <a:xfrm>
            <a:off x="2119086" y="1504805"/>
            <a:ext cx="10072914" cy="3848390"/>
          </a:xfrm>
          <a:prstGeom prst="rect">
            <a:avLst/>
          </a:prstGeo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97000">
                <a:schemeClr val="accent3">
                  <a:alpha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5FAE40-DAFB-480F-AEF7-87E82FBD4ECD}"/>
              </a:ext>
            </a:extLst>
          </p:cNvPr>
          <p:cNvSpPr txBox="1"/>
          <p:nvPr/>
        </p:nvSpPr>
        <p:spPr>
          <a:xfrm>
            <a:off x="6270014" y="3152593"/>
            <a:ext cx="557868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Testimonials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14A1A-B019-4AF6-B188-EE9A6E12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16</a:t>
            </a:fld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96C66AE-5428-4BBA-9B58-0547462744F8}"/>
              </a:ext>
            </a:extLst>
          </p:cNvPr>
          <p:cNvSpPr>
            <a:spLocks/>
          </p:cNvSpPr>
          <p:nvPr/>
        </p:nvSpPr>
        <p:spPr bwMode="auto">
          <a:xfrm>
            <a:off x="125264" y="184553"/>
            <a:ext cx="5796723" cy="6488894"/>
          </a:xfrm>
          <a:custGeom>
            <a:avLst/>
            <a:gdLst>
              <a:gd name="T0" fmla="*/ 0 w 1748"/>
              <a:gd name="T1" fmla="*/ 1959 h 1959"/>
              <a:gd name="T2" fmla="*/ 2 w 1748"/>
              <a:gd name="T3" fmla="*/ 1836 h 1959"/>
              <a:gd name="T4" fmla="*/ 17 w 1748"/>
              <a:gd name="T5" fmla="*/ 1719 h 1959"/>
              <a:gd name="T6" fmla="*/ 48 w 1748"/>
              <a:gd name="T7" fmla="*/ 1656 h 1959"/>
              <a:gd name="T8" fmla="*/ 141 w 1748"/>
              <a:gd name="T9" fmla="*/ 1599 h 1959"/>
              <a:gd name="T10" fmla="*/ 141 w 1748"/>
              <a:gd name="T11" fmla="*/ 1001 h 1959"/>
              <a:gd name="T12" fmla="*/ 433 w 1748"/>
              <a:gd name="T13" fmla="*/ 437 h 1959"/>
              <a:gd name="T14" fmla="*/ 842 w 1748"/>
              <a:gd name="T15" fmla="*/ 282 h 1959"/>
              <a:gd name="T16" fmla="*/ 957 w 1748"/>
              <a:gd name="T17" fmla="*/ 171 h 1959"/>
              <a:gd name="T18" fmla="*/ 1088 w 1748"/>
              <a:gd name="T19" fmla="*/ 12 h 1959"/>
              <a:gd name="T20" fmla="*/ 1110 w 1748"/>
              <a:gd name="T21" fmla="*/ 3 h 1959"/>
              <a:gd name="T22" fmla="*/ 1155 w 1748"/>
              <a:gd name="T23" fmla="*/ 12 h 1959"/>
              <a:gd name="T24" fmla="*/ 1164 w 1748"/>
              <a:gd name="T25" fmla="*/ 88 h 1959"/>
              <a:gd name="T26" fmla="*/ 1191 w 1748"/>
              <a:gd name="T27" fmla="*/ 179 h 1959"/>
              <a:gd name="T28" fmla="*/ 1242 w 1748"/>
              <a:gd name="T29" fmla="*/ 259 h 1959"/>
              <a:gd name="T30" fmla="*/ 1392 w 1748"/>
              <a:gd name="T31" fmla="*/ 395 h 1959"/>
              <a:gd name="T32" fmla="*/ 1401 w 1748"/>
              <a:gd name="T33" fmla="*/ 470 h 1959"/>
              <a:gd name="T34" fmla="*/ 1425 w 1748"/>
              <a:gd name="T35" fmla="*/ 582 h 1959"/>
              <a:gd name="T36" fmla="*/ 1479 w 1748"/>
              <a:gd name="T37" fmla="*/ 669 h 1959"/>
              <a:gd name="T38" fmla="*/ 1588 w 1748"/>
              <a:gd name="T39" fmla="*/ 779 h 1959"/>
              <a:gd name="T40" fmla="*/ 1663 w 1748"/>
              <a:gd name="T41" fmla="*/ 890 h 1959"/>
              <a:gd name="T42" fmla="*/ 1725 w 1748"/>
              <a:gd name="T43" fmla="*/ 1128 h 1959"/>
              <a:gd name="T44" fmla="*/ 1618 w 1748"/>
              <a:gd name="T45" fmla="*/ 1247 h 1959"/>
              <a:gd name="T46" fmla="*/ 1500 w 1748"/>
              <a:gd name="T47" fmla="*/ 1252 h 1959"/>
              <a:gd name="T48" fmla="*/ 1465 w 1748"/>
              <a:gd name="T49" fmla="*/ 1220 h 1959"/>
              <a:gd name="T50" fmla="*/ 1394 w 1748"/>
              <a:gd name="T51" fmla="*/ 1125 h 1959"/>
              <a:gd name="T52" fmla="*/ 1332 w 1748"/>
              <a:gd name="T53" fmla="*/ 1082 h 1959"/>
              <a:gd name="T54" fmla="*/ 1203 w 1748"/>
              <a:gd name="T55" fmla="*/ 1055 h 1959"/>
              <a:gd name="T56" fmla="*/ 1079 w 1748"/>
              <a:gd name="T57" fmla="*/ 1007 h 1959"/>
              <a:gd name="T58" fmla="*/ 933 w 1748"/>
              <a:gd name="T59" fmla="*/ 867 h 1959"/>
              <a:gd name="T60" fmla="*/ 863 w 1748"/>
              <a:gd name="T61" fmla="*/ 900 h 1959"/>
              <a:gd name="T62" fmla="*/ 970 w 1748"/>
              <a:gd name="T63" fmla="*/ 1197 h 1959"/>
              <a:gd name="T64" fmla="*/ 985 w 1748"/>
              <a:gd name="T65" fmla="*/ 1204 h 1959"/>
              <a:gd name="T66" fmla="*/ 1376 w 1748"/>
              <a:gd name="T67" fmla="*/ 1492 h 1959"/>
              <a:gd name="T68" fmla="*/ 1385 w 1748"/>
              <a:gd name="T69" fmla="*/ 1598 h 1959"/>
              <a:gd name="T70" fmla="*/ 1442 w 1748"/>
              <a:gd name="T71" fmla="*/ 1634 h 1959"/>
              <a:gd name="T72" fmla="*/ 1499 w 1748"/>
              <a:gd name="T73" fmla="*/ 1703 h 1959"/>
              <a:gd name="T74" fmla="*/ 1518 w 1748"/>
              <a:gd name="T75" fmla="*/ 1769 h 1959"/>
              <a:gd name="T76" fmla="*/ 1522 w 1748"/>
              <a:gd name="T77" fmla="*/ 1959 h 1959"/>
              <a:gd name="T78" fmla="*/ 0 w 1748"/>
              <a:gd name="T79" fmla="*/ 1959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48" h="1959">
                <a:moveTo>
                  <a:pt x="0" y="1959"/>
                </a:moveTo>
                <a:cubicBezTo>
                  <a:pt x="0" y="1912"/>
                  <a:pt x="1" y="1870"/>
                  <a:pt x="2" y="1836"/>
                </a:cubicBezTo>
                <a:cubicBezTo>
                  <a:pt x="5" y="1775"/>
                  <a:pt x="7" y="1750"/>
                  <a:pt x="17" y="1719"/>
                </a:cubicBezTo>
                <a:cubicBezTo>
                  <a:pt x="24" y="1699"/>
                  <a:pt x="30" y="1678"/>
                  <a:pt x="48" y="1656"/>
                </a:cubicBezTo>
                <a:cubicBezTo>
                  <a:pt x="79" y="1617"/>
                  <a:pt x="121" y="1604"/>
                  <a:pt x="141" y="1599"/>
                </a:cubicBezTo>
                <a:cubicBezTo>
                  <a:pt x="141" y="1001"/>
                  <a:pt x="141" y="1001"/>
                  <a:pt x="141" y="1001"/>
                </a:cubicBezTo>
                <a:cubicBezTo>
                  <a:pt x="141" y="1001"/>
                  <a:pt x="148" y="706"/>
                  <a:pt x="433" y="437"/>
                </a:cubicBezTo>
                <a:cubicBezTo>
                  <a:pt x="433" y="437"/>
                  <a:pt x="636" y="279"/>
                  <a:pt x="842" y="282"/>
                </a:cubicBezTo>
                <a:cubicBezTo>
                  <a:pt x="901" y="243"/>
                  <a:pt x="936" y="202"/>
                  <a:pt x="957" y="171"/>
                </a:cubicBezTo>
                <a:cubicBezTo>
                  <a:pt x="963" y="162"/>
                  <a:pt x="1047" y="39"/>
                  <a:pt x="1088" y="12"/>
                </a:cubicBezTo>
                <a:cubicBezTo>
                  <a:pt x="1098" y="6"/>
                  <a:pt x="1107" y="4"/>
                  <a:pt x="1110" y="3"/>
                </a:cubicBezTo>
                <a:cubicBezTo>
                  <a:pt x="1124" y="0"/>
                  <a:pt x="1143" y="2"/>
                  <a:pt x="1155" y="12"/>
                </a:cubicBezTo>
                <a:cubicBezTo>
                  <a:pt x="1171" y="27"/>
                  <a:pt x="1162" y="51"/>
                  <a:pt x="1164" y="88"/>
                </a:cubicBezTo>
                <a:cubicBezTo>
                  <a:pt x="1165" y="109"/>
                  <a:pt x="1170" y="141"/>
                  <a:pt x="1191" y="179"/>
                </a:cubicBezTo>
                <a:cubicBezTo>
                  <a:pt x="1199" y="198"/>
                  <a:pt x="1215" y="228"/>
                  <a:pt x="1242" y="259"/>
                </a:cubicBezTo>
                <a:cubicBezTo>
                  <a:pt x="1305" y="330"/>
                  <a:pt x="1368" y="332"/>
                  <a:pt x="1392" y="395"/>
                </a:cubicBezTo>
                <a:cubicBezTo>
                  <a:pt x="1398" y="413"/>
                  <a:pt x="1392" y="410"/>
                  <a:pt x="1401" y="470"/>
                </a:cubicBezTo>
                <a:cubicBezTo>
                  <a:pt x="1408" y="518"/>
                  <a:pt x="1418" y="556"/>
                  <a:pt x="1425" y="582"/>
                </a:cubicBezTo>
                <a:cubicBezTo>
                  <a:pt x="1435" y="604"/>
                  <a:pt x="1452" y="635"/>
                  <a:pt x="1479" y="669"/>
                </a:cubicBezTo>
                <a:cubicBezTo>
                  <a:pt x="1519" y="719"/>
                  <a:pt x="1547" y="733"/>
                  <a:pt x="1588" y="779"/>
                </a:cubicBezTo>
                <a:cubicBezTo>
                  <a:pt x="1627" y="823"/>
                  <a:pt x="1649" y="863"/>
                  <a:pt x="1663" y="890"/>
                </a:cubicBezTo>
                <a:cubicBezTo>
                  <a:pt x="1709" y="975"/>
                  <a:pt x="1748" y="1049"/>
                  <a:pt x="1725" y="1128"/>
                </a:cubicBezTo>
                <a:cubicBezTo>
                  <a:pt x="1708" y="1183"/>
                  <a:pt x="1665" y="1226"/>
                  <a:pt x="1618" y="1247"/>
                </a:cubicBezTo>
                <a:cubicBezTo>
                  <a:pt x="1604" y="1253"/>
                  <a:pt x="1547" y="1278"/>
                  <a:pt x="1500" y="1252"/>
                </a:cubicBezTo>
                <a:cubicBezTo>
                  <a:pt x="1493" y="1248"/>
                  <a:pt x="1486" y="1243"/>
                  <a:pt x="1465" y="1220"/>
                </a:cubicBezTo>
                <a:cubicBezTo>
                  <a:pt x="1446" y="1199"/>
                  <a:pt x="1421" y="1167"/>
                  <a:pt x="1394" y="1125"/>
                </a:cubicBezTo>
                <a:cubicBezTo>
                  <a:pt x="1381" y="1112"/>
                  <a:pt x="1360" y="1095"/>
                  <a:pt x="1332" y="1082"/>
                </a:cubicBezTo>
                <a:cubicBezTo>
                  <a:pt x="1285" y="1060"/>
                  <a:pt x="1254" y="1065"/>
                  <a:pt x="1203" y="1055"/>
                </a:cubicBezTo>
                <a:cubicBezTo>
                  <a:pt x="1145" y="1043"/>
                  <a:pt x="1103" y="1020"/>
                  <a:pt x="1079" y="1007"/>
                </a:cubicBezTo>
                <a:cubicBezTo>
                  <a:pt x="1045" y="987"/>
                  <a:pt x="986" y="947"/>
                  <a:pt x="933" y="867"/>
                </a:cubicBezTo>
                <a:cubicBezTo>
                  <a:pt x="933" y="867"/>
                  <a:pt x="886" y="822"/>
                  <a:pt x="863" y="900"/>
                </a:cubicBezTo>
                <a:cubicBezTo>
                  <a:pt x="863" y="900"/>
                  <a:pt x="809" y="1121"/>
                  <a:pt x="970" y="1197"/>
                </a:cubicBezTo>
                <a:cubicBezTo>
                  <a:pt x="975" y="1200"/>
                  <a:pt x="978" y="1201"/>
                  <a:pt x="985" y="1204"/>
                </a:cubicBezTo>
                <a:cubicBezTo>
                  <a:pt x="1121" y="1258"/>
                  <a:pt x="1327" y="1340"/>
                  <a:pt x="1376" y="1492"/>
                </a:cubicBezTo>
                <a:cubicBezTo>
                  <a:pt x="1383" y="1514"/>
                  <a:pt x="1391" y="1549"/>
                  <a:pt x="1385" y="1598"/>
                </a:cubicBezTo>
                <a:cubicBezTo>
                  <a:pt x="1400" y="1605"/>
                  <a:pt x="1421" y="1616"/>
                  <a:pt x="1442" y="1634"/>
                </a:cubicBezTo>
                <a:cubicBezTo>
                  <a:pt x="1456" y="1645"/>
                  <a:pt x="1481" y="1667"/>
                  <a:pt x="1499" y="1703"/>
                </a:cubicBezTo>
                <a:cubicBezTo>
                  <a:pt x="1511" y="1727"/>
                  <a:pt x="1515" y="1748"/>
                  <a:pt x="1518" y="1769"/>
                </a:cubicBezTo>
                <a:cubicBezTo>
                  <a:pt x="1528" y="1838"/>
                  <a:pt x="1526" y="1908"/>
                  <a:pt x="1522" y="1959"/>
                </a:cubicBezTo>
                <a:lnTo>
                  <a:pt x="0" y="19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A4FFD96A-4F17-494E-91F2-407933AF5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5" y="5603082"/>
            <a:ext cx="4450471" cy="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4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51658A-D0FA-4DDB-899E-C8D4480B3D0B}"/>
              </a:ext>
            </a:extLst>
          </p:cNvPr>
          <p:cNvSpPr txBox="1"/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>
                <a:latin typeface="+mj-lt"/>
                <a:ea typeface="+mj-ea"/>
                <a:cs typeface="+mj-cs"/>
              </a:rPr>
              <a:t>Testimonials: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lorida's Great Northwest | LinkedIn">
            <a:extLst>
              <a:ext uri="{FF2B5EF4-FFF2-40B4-BE49-F238E27FC236}">
                <a16:creationId xmlns:a16="http://schemas.microsoft.com/office/drawing/2014/main" id="{75C7564D-8995-B045-401E-B0B6B012D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356" y="2642616"/>
            <a:ext cx="3605784" cy="3605784"/>
          </a:xfrm>
          <a:prstGeom prst="rect">
            <a:avLst/>
          </a:prstGeom>
          <a:noFill/>
        </p:spPr>
      </p:pic>
      <p:pic>
        <p:nvPicPr>
          <p:cNvPr id="7" name="Picture 6" descr="A picture containing text, person, suit&#10;&#10;Description automatically generated">
            <a:extLst>
              <a:ext uri="{FF2B5EF4-FFF2-40B4-BE49-F238E27FC236}">
                <a16:creationId xmlns:a16="http://schemas.microsoft.com/office/drawing/2014/main" id="{060BF1CA-B773-457B-BF66-81780C2482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2950670"/>
            <a:ext cx="5614416" cy="2989676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C6EC5B6-096A-425B-9523-3EBFF002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D95C9A8-5426-4C8A-8CD4-90D9C2FD2A64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31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451658A-D0FA-4DDB-899E-C8D4480B3D0B}"/>
              </a:ext>
            </a:extLst>
          </p:cNvPr>
          <p:cNvSpPr txBox="1"/>
          <p:nvPr/>
        </p:nvSpPr>
        <p:spPr>
          <a:xfrm>
            <a:off x="1636588" y="220874"/>
            <a:ext cx="8268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5244E"/>
                </a:solidFill>
              </a:rPr>
              <a:t>Testimonials: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C6EC5B6-096A-425B-9523-3EBFF002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169" y="6437194"/>
            <a:ext cx="371475" cy="365125"/>
          </a:xfrm>
        </p:spPr>
        <p:txBody>
          <a:bodyPr/>
          <a:lstStyle/>
          <a:p>
            <a:fld id="{DD95C9A8-5426-4C8A-8CD4-90D9C2FD2A64}" type="slidenum">
              <a:rPr lang="en-GB" smtClean="0"/>
              <a:t>18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C465A-C8FF-4B31-BA99-E4C3925AE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8478"/>
            <a:ext cx="12192000" cy="4161044"/>
          </a:xfrm>
          <a:prstGeom prst="rect">
            <a:avLst/>
          </a:prstGeom>
        </p:spPr>
      </p:pic>
      <p:pic>
        <p:nvPicPr>
          <p:cNvPr id="3074" name="Picture 2" descr="I-44 Interchange — Gro Vision 2020">
            <a:extLst>
              <a:ext uri="{FF2B5EF4-FFF2-40B4-BE49-F238E27FC236}">
                <a16:creationId xmlns:a16="http://schemas.microsoft.com/office/drawing/2014/main" id="{CCCBAC17-0F7F-419B-AEB8-9412E5E63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38" y="4235251"/>
            <a:ext cx="4405162" cy="145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0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451658A-D0FA-4DDB-899E-C8D4480B3D0B}"/>
              </a:ext>
            </a:extLst>
          </p:cNvPr>
          <p:cNvSpPr txBox="1"/>
          <p:nvPr/>
        </p:nvSpPr>
        <p:spPr>
          <a:xfrm>
            <a:off x="1636588" y="220874"/>
            <a:ext cx="8268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5244E"/>
                </a:solidFill>
              </a:rPr>
              <a:t>Testimonials: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C6EC5B6-096A-425B-9523-3EBFF002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169" y="6437194"/>
            <a:ext cx="371475" cy="365125"/>
          </a:xfrm>
        </p:spPr>
        <p:txBody>
          <a:bodyPr/>
          <a:lstStyle/>
          <a:p>
            <a:fld id="{DD95C9A8-5426-4C8A-8CD4-90D9C2FD2A64}" type="slidenum">
              <a:rPr lang="en-GB" smtClean="0"/>
              <a:t>19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9589B-5A2A-49BC-8C5B-2A9DDD74E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344"/>
            <a:ext cx="12192000" cy="3991311"/>
          </a:xfrm>
          <a:prstGeom prst="rect">
            <a:avLst/>
          </a:prstGeom>
        </p:spPr>
      </p:pic>
      <p:pic>
        <p:nvPicPr>
          <p:cNvPr id="4098" name="Picture 2" descr="Jefferson City, Missouri (U.S.)">
            <a:extLst>
              <a:ext uri="{FF2B5EF4-FFF2-40B4-BE49-F238E27FC236}">
                <a16:creationId xmlns:a16="http://schemas.microsoft.com/office/drawing/2014/main" id="{23AE6A7B-12B8-4DBF-A3CA-AF6B7928B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24" y="3730098"/>
            <a:ext cx="3262714" cy="250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4CAAFF-043F-4872-B1AC-18DAD5127C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4CAAFF-043F-4872-B1AC-18DAD5127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95125AC-8A2C-44D3-AD62-7DE685991DA2}"/>
              </a:ext>
            </a:extLst>
          </p:cNvPr>
          <p:cNvSpPr/>
          <p:nvPr/>
        </p:nvSpPr>
        <p:spPr>
          <a:xfrm>
            <a:off x="2119086" y="1504805"/>
            <a:ext cx="10072914" cy="3848390"/>
          </a:xfrm>
          <a:prstGeom prst="rect">
            <a:avLst/>
          </a:prstGeo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97000">
                <a:schemeClr val="accent3">
                  <a:alpha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5FAE40-DAFB-480F-AEF7-87E82FBD4ECD}"/>
              </a:ext>
            </a:extLst>
          </p:cNvPr>
          <p:cNvSpPr txBox="1"/>
          <p:nvPr/>
        </p:nvSpPr>
        <p:spPr>
          <a:xfrm>
            <a:off x="6270014" y="3152592"/>
            <a:ext cx="557868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Who is Next Move Group?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14A1A-B019-4AF6-B188-EE9A6E12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2</a:t>
            </a:fld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96C66AE-5428-4BBA-9B58-0547462744F8}"/>
              </a:ext>
            </a:extLst>
          </p:cNvPr>
          <p:cNvSpPr>
            <a:spLocks/>
          </p:cNvSpPr>
          <p:nvPr/>
        </p:nvSpPr>
        <p:spPr bwMode="auto">
          <a:xfrm>
            <a:off x="125264" y="184553"/>
            <a:ext cx="5796723" cy="6488894"/>
          </a:xfrm>
          <a:custGeom>
            <a:avLst/>
            <a:gdLst>
              <a:gd name="T0" fmla="*/ 0 w 1748"/>
              <a:gd name="T1" fmla="*/ 1959 h 1959"/>
              <a:gd name="T2" fmla="*/ 2 w 1748"/>
              <a:gd name="T3" fmla="*/ 1836 h 1959"/>
              <a:gd name="T4" fmla="*/ 17 w 1748"/>
              <a:gd name="T5" fmla="*/ 1719 h 1959"/>
              <a:gd name="T6" fmla="*/ 48 w 1748"/>
              <a:gd name="T7" fmla="*/ 1656 h 1959"/>
              <a:gd name="T8" fmla="*/ 141 w 1748"/>
              <a:gd name="T9" fmla="*/ 1599 h 1959"/>
              <a:gd name="T10" fmla="*/ 141 w 1748"/>
              <a:gd name="T11" fmla="*/ 1001 h 1959"/>
              <a:gd name="T12" fmla="*/ 433 w 1748"/>
              <a:gd name="T13" fmla="*/ 437 h 1959"/>
              <a:gd name="T14" fmla="*/ 842 w 1748"/>
              <a:gd name="T15" fmla="*/ 282 h 1959"/>
              <a:gd name="T16" fmla="*/ 957 w 1748"/>
              <a:gd name="T17" fmla="*/ 171 h 1959"/>
              <a:gd name="T18" fmla="*/ 1088 w 1748"/>
              <a:gd name="T19" fmla="*/ 12 h 1959"/>
              <a:gd name="T20" fmla="*/ 1110 w 1748"/>
              <a:gd name="T21" fmla="*/ 3 h 1959"/>
              <a:gd name="T22" fmla="*/ 1155 w 1748"/>
              <a:gd name="T23" fmla="*/ 12 h 1959"/>
              <a:gd name="T24" fmla="*/ 1164 w 1748"/>
              <a:gd name="T25" fmla="*/ 88 h 1959"/>
              <a:gd name="T26" fmla="*/ 1191 w 1748"/>
              <a:gd name="T27" fmla="*/ 179 h 1959"/>
              <a:gd name="T28" fmla="*/ 1242 w 1748"/>
              <a:gd name="T29" fmla="*/ 259 h 1959"/>
              <a:gd name="T30" fmla="*/ 1392 w 1748"/>
              <a:gd name="T31" fmla="*/ 395 h 1959"/>
              <a:gd name="T32" fmla="*/ 1401 w 1748"/>
              <a:gd name="T33" fmla="*/ 470 h 1959"/>
              <a:gd name="T34" fmla="*/ 1425 w 1748"/>
              <a:gd name="T35" fmla="*/ 582 h 1959"/>
              <a:gd name="T36" fmla="*/ 1479 w 1748"/>
              <a:gd name="T37" fmla="*/ 669 h 1959"/>
              <a:gd name="T38" fmla="*/ 1588 w 1748"/>
              <a:gd name="T39" fmla="*/ 779 h 1959"/>
              <a:gd name="T40" fmla="*/ 1663 w 1748"/>
              <a:gd name="T41" fmla="*/ 890 h 1959"/>
              <a:gd name="T42" fmla="*/ 1725 w 1748"/>
              <a:gd name="T43" fmla="*/ 1128 h 1959"/>
              <a:gd name="T44" fmla="*/ 1618 w 1748"/>
              <a:gd name="T45" fmla="*/ 1247 h 1959"/>
              <a:gd name="T46" fmla="*/ 1500 w 1748"/>
              <a:gd name="T47" fmla="*/ 1252 h 1959"/>
              <a:gd name="T48" fmla="*/ 1465 w 1748"/>
              <a:gd name="T49" fmla="*/ 1220 h 1959"/>
              <a:gd name="T50" fmla="*/ 1394 w 1748"/>
              <a:gd name="T51" fmla="*/ 1125 h 1959"/>
              <a:gd name="T52" fmla="*/ 1332 w 1748"/>
              <a:gd name="T53" fmla="*/ 1082 h 1959"/>
              <a:gd name="T54" fmla="*/ 1203 w 1748"/>
              <a:gd name="T55" fmla="*/ 1055 h 1959"/>
              <a:gd name="T56" fmla="*/ 1079 w 1748"/>
              <a:gd name="T57" fmla="*/ 1007 h 1959"/>
              <a:gd name="T58" fmla="*/ 933 w 1748"/>
              <a:gd name="T59" fmla="*/ 867 h 1959"/>
              <a:gd name="T60" fmla="*/ 863 w 1748"/>
              <a:gd name="T61" fmla="*/ 900 h 1959"/>
              <a:gd name="T62" fmla="*/ 970 w 1748"/>
              <a:gd name="T63" fmla="*/ 1197 h 1959"/>
              <a:gd name="T64" fmla="*/ 985 w 1748"/>
              <a:gd name="T65" fmla="*/ 1204 h 1959"/>
              <a:gd name="T66" fmla="*/ 1376 w 1748"/>
              <a:gd name="T67" fmla="*/ 1492 h 1959"/>
              <a:gd name="T68" fmla="*/ 1385 w 1748"/>
              <a:gd name="T69" fmla="*/ 1598 h 1959"/>
              <a:gd name="T70" fmla="*/ 1442 w 1748"/>
              <a:gd name="T71" fmla="*/ 1634 h 1959"/>
              <a:gd name="T72" fmla="*/ 1499 w 1748"/>
              <a:gd name="T73" fmla="*/ 1703 h 1959"/>
              <a:gd name="T74" fmla="*/ 1518 w 1748"/>
              <a:gd name="T75" fmla="*/ 1769 h 1959"/>
              <a:gd name="T76" fmla="*/ 1522 w 1748"/>
              <a:gd name="T77" fmla="*/ 1959 h 1959"/>
              <a:gd name="T78" fmla="*/ 0 w 1748"/>
              <a:gd name="T79" fmla="*/ 1959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48" h="1959">
                <a:moveTo>
                  <a:pt x="0" y="1959"/>
                </a:moveTo>
                <a:cubicBezTo>
                  <a:pt x="0" y="1912"/>
                  <a:pt x="1" y="1870"/>
                  <a:pt x="2" y="1836"/>
                </a:cubicBezTo>
                <a:cubicBezTo>
                  <a:pt x="5" y="1775"/>
                  <a:pt x="7" y="1750"/>
                  <a:pt x="17" y="1719"/>
                </a:cubicBezTo>
                <a:cubicBezTo>
                  <a:pt x="24" y="1699"/>
                  <a:pt x="30" y="1678"/>
                  <a:pt x="48" y="1656"/>
                </a:cubicBezTo>
                <a:cubicBezTo>
                  <a:pt x="79" y="1617"/>
                  <a:pt x="121" y="1604"/>
                  <a:pt x="141" y="1599"/>
                </a:cubicBezTo>
                <a:cubicBezTo>
                  <a:pt x="141" y="1001"/>
                  <a:pt x="141" y="1001"/>
                  <a:pt x="141" y="1001"/>
                </a:cubicBezTo>
                <a:cubicBezTo>
                  <a:pt x="141" y="1001"/>
                  <a:pt x="148" y="706"/>
                  <a:pt x="433" y="437"/>
                </a:cubicBezTo>
                <a:cubicBezTo>
                  <a:pt x="433" y="437"/>
                  <a:pt x="636" y="279"/>
                  <a:pt x="842" y="282"/>
                </a:cubicBezTo>
                <a:cubicBezTo>
                  <a:pt x="901" y="243"/>
                  <a:pt x="936" y="202"/>
                  <a:pt x="957" y="171"/>
                </a:cubicBezTo>
                <a:cubicBezTo>
                  <a:pt x="963" y="162"/>
                  <a:pt x="1047" y="39"/>
                  <a:pt x="1088" y="12"/>
                </a:cubicBezTo>
                <a:cubicBezTo>
                  <a:pt x="1098" y="6"/>
                  <a:pt x="1107" y="4"/>
                  <a:pt x="1110" y="3"/>
                </a:cubicBezTo>
                <a:cubicBezTo>
                  <a:pt x="1124" y="0"/>
                  <a:pt x="1143" y="2"/>
                  <a:pt x="1155" y="12"/>
                </a:cubicBezTo>
                <a:cubicBezTo>
                  <a:pt x="1171" y="27"/>
                  <a:pt x="1162" y="51"/>
                  <a:pt x="1164" y="88"/>
                </a:cubicBezTo>
                <a:cubicBezTo>
                  <a:pt x="1165" y="109"/>
                  <a:pt x="1170" y="141"/>
                  <a:pt x="1191" y="179"/>
                </a:cubicBezTo>
                <a:cubicBezTo>
                  <a:pt x="1199" y="198"/>
                  <a:pt x="1215" y="228"/>
                  <a:pt x="1242" y="259"/>
                </a:cubicBezTo>
                <a:cubicBezTo>
                  <a:pt x="1305" y="330"/>
                  <a:pt x="1368" y="332"/>
                  <a:pt x="1392" y="395"/>
                </a:cubicBezTo>
                <a:cubicBezTo>
                  <a:pt x="1398" y="413"/>
                  <a:pt x="1392" y="410"/>
                  <a:pt x="1401" y="470"/>
                </a:cubicBezTo>
                <a:cubicBezTo>
                  <a:pt x="1408" y="518"/>
                  <a:pt x="1418" y="556"/>
                  <a:pt x="1425" y="582"/>
                </a:cubicBezTo>
                <a:cubicBezTo>
                  <a:pt x="1435" y="604"/>
                  <a:pt x="1452" y="635"/>
                  <a:pt x="1479" y="669"/>
                </a:cubicBezTo>
                <a:cubicBezTo>
                  <a:pt x="1519" y="719"/>
                  <a:pt x="1547" y="733"/>
                  <a:pt x="1588" y="779"/>
                </a:cubicBezTo>
                <a:cubicBezTo>
                  <a:pt x="1627" y="823"/>
                  <a:pt x="1649" y="863"/>
                  <a:pt x="1663" y="890"/>
                </a:cubicBezTo>
                <a:cubicBezTo>
                  <a:pt x="1709" y="975"/>
                  <a:pt x="1748" y="1049"/>
                  <a:pt x="1725" y="1128"/>
                </a:cubicBezTo>
                <a:cubicBezTo>
                  <a:pt x="1708" y="1183"/>
                  <a:pt x="1665" y="1226"/>
                  <a:pt x="1618" y="1247"/>
                </a:cubicBezTo>
                <a:cubicBezTo>
                  <a:pt x="1604" y="1253"/>
                  <a:pt x="1547" y="1278"/>
                  <a:pt x="1500" y="1252"/>
                </a:cubicBezTo>
                <a:cubicBezTo>
                  <a:pt x="1493" y="1248"/>
                  <a:pt x="1486" y="1243"/>
                  <a:pt x="1465" y="1220"/>
                </a:cubicBezTo>
                <a:cubicBezTo>
                  <a:pt x="1446" y="1199"/>
                  <a:pt x="1421" y="1167"/>
                  <a:pt x="1394" y="1125"/>
                </a:cubicBezTo>
                <a:cubicBezTo>
                  <a:pt x="1381" y="1112"/>
                  <a:pt x="1360" y="1095"/>
                  <a:pt x="1332" y="1082"/>
                </a:cubicBezTo>
                <a:cubicBezTo>
                  <a:pt x="1285" y="1060"/>
                  <a:pt x="1254" y="1065"/>
                  <a:pt x="1203" y="1055"/>
                </a:cubicBezTo>
                <a:cubicBezTo>
                  <a:pt x="1145" y="1043"/>
                  <a:pt x="1103" y="1020"/>
                  <a:pt x="1079" y="1007"/>
                </a:cubicBezTo>
                <a:cubicBezTo>
                  <a:pt x="1045" y="987"/>
                  <a:pt x="986" y="947"/>
                  <a:pt x="933" y="867"/>
                </a:cubicBezTo>
                <a:cubicBezTo>
                  <a:pt x="933" y="867"/>
                  <a:pt x="886" y="822"/>
                  <a:pt x="863" y="900"/>
                </a:cubicBezTo>
                <a:cubicBezTo>
                  <a:pt x="863" y="900"/>
                  <a:pt x="809" y="1121"/>
                  <a:pt x="970" y="1197"/>
                </a:cubicBezTo>
                <a:cubicBezTo>
                  <a:pt x="975" y="1200"/>
                  <a:pt x="978" y="1201"/>
                  <a:pt x="985" y="1204"/>
                </a:cubicBezTo>
                <a:cubicBezTo>
                  <a:pt x="1121" y="1258"/>
                  <a:pt x="1327" y="1340"/>
                  <a:pt x="1376" y="1492"/>
                </a:cubicBezTo>
                <a:cubicBezTo>
                  <a:pt x="1383" y="1514"/>
                  <a:pt x="1391" y="1549"/>
                  <a:pt x="1385" y="1598"/>
                </a:cubicBezTo>
                <a:cubicBezTo>
                  <a:pt x="1400" y="1605"/>
                  <a:pt x="1421" y="1616"/>
                  <a:pt x="1442" y="1634"/>
                </a:cubicBezTo>
                <a:cubicBezTo>
                  <a:pt x="1456" y="1645"/>
                  <a:pt x="1481" y="1667"/>
                  <a:pt x="1499" y="1703"/>
                </a:cubicBezTo>
                <a:cubicBezTo>
                  <a:pt x="1511" y="1727"/>
                  <a:pt x="1515" y="1748"/>
                  <a:pt x="1518" y="1769"/>
                </a:cubicBezTo>
                <a:cubicBezTo>
                  <a:pt x="1528" y="1838"/>
                  <a:pt x="1526" y="1908"/>
                  <a:pt x="1522" y="1959"/>
                </a:cubicBezTo>
                <a:lnTo>
                  <a:pt x="0" y="19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A4FFD96A-4F17-494E-91F2-407933AF5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5" y="5603082"/>
            <a:ext cx="4450471" cy="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44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Testimonials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28189" y="5345803"/>
            <a:ext cx="3781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Peter Mills</a:t>
            </a:r>
          </a:p>
          <a:p>
            <a:r>
              <a:rPr lang="en-US" b="1" dirty="0"/>
              <a:t>Search Committee Chair</a:t>
            </a:r>
          </a:p>
          <a:p>
            <a:r>
              <a:rPr lang="en-US" b="1" dirty="0"/>
              <a:t>Former Gubernatorial Candidate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79E98F-FCD4-4DF7-B12A-FD7B19CEA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473" y="5599420"/>
            <a:ext cx="1419225" cy="981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7D77A0-822A-4D41-85E1-2D81991C7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698" y="4917755"/>
            <a:ext cx="1133475" cy="1619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054A6D-FAA7-46BF-8CF1-A10B970D2F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19" y="1360167"/>
            <a:ext cx="7244179" cy="3296195"/>
          </a:xfrm>
          <a:prstGeom prst="rect">
            <a:avLst/>
          </a:prstGeom>
        </p:spPr>
      </p:pic>
      <p:pic>
        <p:nvPicPr>
          <p:cNvPr id="2050" name="Picture 2" descr="Image result for peter mills maine">
            <a:extLst>
              <a:ext uri="{FF2B5EF4-FFF2-40B4-BE49-F238E27FC236}">
                <a16:creationId xmlns:a16="http://schemas.microsoft.com/office/drawing/2014/main" id="{114AF1AD-59E4-438E-B421-C7792B4D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0194" y="1301233"/>
            <a:ext cx="3005145" cy="39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BB1E82-20CD-4521-A6B9-B1A62981FF95}"/>
                  </a:ext>
                </a:extLst>
              </p14:cNvPr>
              <p14:cNvContentPartPr/>
              <p14:nvPr/>
            </p14:nvContentPartPr>
            <p14:xfrm>
              <a:off x="1281756" y="3966625"/>
              <a:ext cx="5712120" cy="87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BB1E82-20CD-4521-A6B9-B1A62981FF9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7756" y="3858625"/>
                <a:ext cx="58197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93C7D3-1292-480C-955F-91C10A7A13D7}"/>
                  </a:ext>
                </a:extLst>
              </p14:cNvPr>
              <p14:cNvContentPartPr/>
              <p14:nvPr/>
            </p14:nvContentPartPr>
            <p14:xfrm>
              <a:off x="725916" y="4235185"/>
              <a:ext cx="4448520" cy="73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93C7D3-1292-480C-955F-91C10A7A13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916" y="4127185"/>
                <a:ext cx="4556160" cy="2894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1555FD4-E3B9-49EA-8EBA-4549E1E9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169" y="6437194"/>
            <a:ext cx="371475" cy="365125"/>
          </a:xfrm>
        </p:spPr>
        <p:txBody>
          <a:bodyPr/>
          <a:lstStyle/>
          <a:p>
            <a:fld id="{DD95C9A8-5426-4C8A-8CD4-90D9C2FD2A6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468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451658A-D0FA-4DDB-899E-C8D4480B3D0B}"/>
              </a:ext>
            </a:extLst>
          </p:cNvPr>
          <p:cNvSpPr txBox="1"/>
          <p:nvPr/>
        </p:nvSpPr>
        <p:spPr>
          <a:xfrm>
            <a:off x="1636588" y="220874"/>
            <a:ext cx="8268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5244E"/>
                </a:solidFill>
              </a:rPr>
              <a:t>Testimonials: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C6EC5B6-096A-425B-9523-3EBFF002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169" y="6437194"/>
            <a:ext cx="371475" cy="365125"/>
          </a:xfrm>
        </p:spPr>
        <p:txBody>
          <a:bodyPr/>
          <a:lstStyle/>
          <a:p>
            <a:fld id="{DD95C9A8-5426-4C8A-8CD4-90D9C2FD2A64}" type="slidenum">
              <a:rPr lang="en-GB" smtClean="0"/>
              <a:t>21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45869E-F99B-E934-CFA0-217E84DE5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942" y="1250391"/>
            <a:ext cx="7278116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01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Image result for world trade center new orleans logo">
            <a:extLst>
              <a:ext uri="{FF2B5EF4-FFF2-40B4-BE49-F238E27FC236}">
                <a16:creationId xmlns:a16="http://schemas.microsoft.com/office/drawing/2014/main" id="{3F093E4A-228A-4CCF-AC30-323EBAAEF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267" y="61378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85B876-C4E5-4F39-879C-96BFDC657449}"/>
              </a:ext>
            </a:extLst>
          </p:cNvPr>
          <p:cNvSpPr txBox="1"/>
          <p:nvPr/>
        </p:nvSpPr>
        <p:spPr>
          <a:xfrm>
            <a:off x="7625384" y="4757408"/>
            <a:ext cx="469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Tom Spiers, Board Chairman, World Trade Center of New Orleans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1F404AE8-1C9D-4100-99A3-D06139AF4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2855" y="2565145"/>
            <a:ext cx="2095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902567-46CC-416D-A3F1-607469C03249}"/>
              </a:ext>
            </a:extLst>
          </p:cNvPr>
          <p:cNvSpPr txBox="1"/>
          <p:nvPr/>
        </p:nvSpPr>
        <p:spPr>
          <a:xfrm>
            <a:off x="353833" y="950538"/>
            <a:ext cx="7048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“I would have to say the executive search we conducted with Next Move Group was done at the highest professional level and was the most well-organized search I have been involved with in quite a while.  I have been a healthcare administrator for many, many years both private as well as public and university healthcare and I can say that I have been part of many executive searches and the way the Next Move Group conducted our search was probably the most professional I have been part of, I wholeheartedly recommend the Next Move Group.”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B9D149-6016-42F4-A16E-A8C0AE038E8C}"/>
              </a:ext>
            </a:extLst>
          </p:cNvPr>
          <p:cNvSpPr txBox="1"/>
          <p:nvPr/>
        </p:nvSpPr>
        <p:spPr>
          <a:xfrm>
            <a:off x="5676900" y="5018096"/>
            <a:ext cx="1820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Listen Now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A6964-927D-45F6-A122-EBEFF649C4FD}"/>
              </a:ext>
            </a:extLst>
          </p:cNvPr>
          <p:cNvSpPr/>
          <p:nvPr/>
        </p:nvSpPr>
        <p:spPr>
          <a:xfrm>
            <a:off x="5676900" y="57796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Hear Tom Spiers recommend the Next Move Group.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51658A-D0FA-4DDB-899E-C8D4480B3D0B}"/>
              </a:ext>
            </a:extLst>
          </p:cNvPr>
          <p:cNvSpPr txBox="1"/>
          <p:nvPr/>
        </p:nvSpPr>
        <p:spPr>
          <a:xfrm>
            <a:off x="1636588" y="220874"/>
            <a:ext cx="8268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5244E"/>
                </a:solidFill>
              </a:rPr>
              <a:t>Testimonials: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C6EC5B6-096A-425B-9523-3EBFF002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169" y="6437194"/>
            <a:ext cx="371475" cy="365125"/>
          </a:xfrm>
        </p:spPr>
        <p:txBody>
          <a:bodyPr/>
          <a:lstStyle/>
          <a:p>
            <a:fld id="{DD95C9A8-5426-4C8A-8CD4-90D9C2FD2A64}" type="slidenum">
              <a:rPr lang="en-GB" smtClean="0"/>
              <a:t>22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FC2AC-7EBD-485E-BBBE-B5A90026D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6839" y="3805817"/>
            <a:ext cx="41624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5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35FAE40-DAFB-480F-AEF7-87E82FBD4ECD}"/>
              </a:ext>
            </a:extLst>
          </p:cNvPr>
          <p:cNvSpPr txBox="1"/>
          <p:nvPr/>
        </p:nvSpPr>
        <p:spPr>
          <a:xfrm>
            <a:off x="6270014" y="3152593"/>
            <a:ext cx="557868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Contact Us</a:t>
            </a:r>
            <a:endParaRPr lang="en-GB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4CAAFF-043F-4872-B1AC-18DAD5127C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4CAAFF-043F-4872-B1AC-18DAD5127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95125AC-8A2C-44D3-AD62-7DE685991DA2}"/>
              </a:ext>
            </a:extLst>
          </p:cNvPr>
          <p:cNvSpPr/>
          <p:nvPr/>
        </p:nvSpPr>
        <p:spPr>
          <a:xfrm>
            <a:off x="2119086" y="1504805"/>
            <a:ext cx="10072914" cy="3848390"/>
          </a:xfrm>
          <a:prstGeom prst="rect">
            <a:avLst/>
          </a:prstGeo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97000">
                <a:schemeClr val="accent3">
                  <a:alpha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14A1A-B019-4AF6-B188-EE9A6E12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23</a:t>
            </a:fld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96C66AE-5428-4BBA-9B58-0547462744F8}"/>
              </a:ext>
            </a:extLst>
          </p:cNvPr>
          <p:cNvSpPr>
            <a:spLocks/>
          </p:cNvSpPr>
          <p:nvPr/>
        </p:nvSpPr>
        <p:spPr bwMode="auto">
          <a:xfrm>
            <a:off x="125264" y="184553"/>
            <a:ext cx="5796723" cy="6488894"/>
          </a:xfrm>
          <a:custGeom>
            <a:avLst/>
            <a:gdLst>
              <a:gd name="T0" fmla="*/ 0 w 1748"/>
              <a:gd name="T1" fmla="*/ 1959 h 1959"/>
              <a:gd name="T2" fmla="*/ 2 w 1748"/>
              <a:gd name="T3" fmla="*/ 1836 h 1959"/>
              <a:gd name="T4" fmla="*/ 17 w 1748"/>
              <a:gd name="T5" fmla="*/ 1719 h 1959"/>
              <a:gd name="T6" fmla="*/ 48 w 1748"/>
              <a:gd name="T7" fmla="*/ 1656 h 1959"/>
              <a:gd name="T8" fmla="*/ 141 w 1748"/>
              <a:gd name="T9" fmla="*/ 1599 h 1959"/>
              <a:gd name="T10" fmla="*/ 141 w 1748"/>
              <a:gd name="T11" fmla="*/ 1001 h 1959"/>
              <a:gd name="T12" fmla="*/ 433 w 1748"/>
              <a:gd name="T13" fmla="*/ 437 h 1959"/>
              <a:gd name="T14" fmla="*/ 842 w 1748"/>
              <a:gd name="T15" fmla="*/ 282 h 1959"/>
              <a:gd name="T16" fmla="*/ 957 w 1748"/>
              <a:gd name="T17" fmla="*/ 171 h 1959"/>
              <a:gd name="T18" fmla="*/ 1088 w 1748"/>
              <a:gd name="T19" fmla="*/ 12 h 1959"/>
              <a:gd name="T20" fmla="*/ 1110 w 1748"/>
              <a:gd name="T21" fmla="*/ 3 h 1959"/>
              <a:gd name="T22" fmla="*/ 1155 w 1748"/>
              <a:gd name="T23" fmla="*/ 12 h 1959"/>
              <a:gd name="T24" fmla="*/ 1164 w 1748"/>
              <a:gd name="T25" fmla="*/ 88 h 1959"/>
              <a:gd name="T26" fmla="*/ 1191 w 1748"/>
              <a:gd name="T27" fmla="*/ 179 h 1959"/>
              <a:gd name="T28" fmla="*/ 1242 w 1748"/>
              <a:gd name="T29" fmla="*/ 259 h 1959"/>
              <a:gd name="T30" fmla="*/ 1392 w 1748"/>
              <a:gd name="T31" fmla="*/ 395 h 1959"/>
              <a:gd name="T32" fmla="*/ 1401 w 1748"/>
              <a:gd name="T33" fmla="*/ 470 h 1959"/>
              <a:gd name="T34" fmla="*/ 1425 w 1748"/>
              <a:gd name="T35" fmla="*/ 582 h 1959"/>
              <a:gd name="T36" fmla="*/ 1479 w 1748"/>
              <a:gd name="T37" fmla="*/ 669 h 1959"/>
              <a:gd name="T38" fmla="*/ 1588 w 1748"/>
              <a:gd name="T39" fmla="*/ 779 h 1959"/>
              <a:gd name="T40" fmla="*/ 1663 w 1748"/>
              <a:gd name="T41" fmla="*/ 890 h 1959"/>
              <a:gd name="T42" fmla="*/ 1725 w 1748"/>
              <a:gd name="T43" fmla="*/ 1128 h 1959"/>
              <a:gd name="T44" fmla="*/ 1618 w 1748"/>
              <a:gd name="T45" fmla="*/ 1247 h 1959"/>
              <a:gd name="T46" fmla="*/ 1500 w 1748"/>
              <a:gd name="T47" fmla="*/ 1252 h 1959"/>
              <a:gd name="T48" fmla="*/ 1465 w 1748"/>
              <a:gd name="T49" fmla="*/ 1220 h 1959"/>
              <a:gd name="T50" fmla="*/ 1394 w 1748"/>
              <a:gd name="T51" fmla="*/ 1125 h 1959"/>
              <a:gd name="T52" fmla="*/ 1332 w 1748"/>
              <a:gd name="T53" fmla="*/ 1082 h 1959"/>
              <a:gd name="T54" fmla="*/ 1203 w 1748"/>
              <a:gd name="T55" fmla="*/ 1055 h 1959"/>
              <a:gd name="T56" fmla="*/ 1079 w 1748"/>
              <a:gd name="T57" fmla="*/ 1007 h 1959"/>
              <a:gd name="T58" fmla="*/ 933 w 1748"/>
              <a:gd name="T59" fmla="*/ 867 h 1959"/>
              <a:gd name="T60" fmla="*/ 863 w 1748"/>
              <a:gd name="T61" fmla="*/ 900 h 1959"/>
              <a:gd name="T62" fmla="*/ 970 w 1748"/>
              <a:gd name="T63" fmla="*/ 1197 h 1959"/>
              <a:gd name="T64" fmla="*/ 985 w 1748"/>
              <a:gd name="T65" fmla="*/ 1204 h 1959"/>
              <a:gd name="T66" fmla="*/ 1376 w 1748"/>
              <a:gd name="T67" fmla="*/ 1492 h 1959"/>
              <a:gd name="T68" fmla="*/ 1385 w 1748"/>
              <a:gd name="T69" fmla="*/ 1598 h 1959"/>
              <a:gd name="T70" fmla="*/ 1442 w 1748"/>
              <a:gd name="T71" fmla="*/ 1634 h 1959"/>
              <a:gd name="T72" fmla="*/ 1499 w 1748"/>
              <a:gd name="T73" fmla="*/ 1703 h 1959"/>
              <a:gd name="T74" fmla="*/ 1518 w 1748"/>
              <a:gd name="T75" fmla="*/ 1769 h 1959"/>
              <a:gd name="T76" fmla="*/ 1522 w 1748"/>
              <a:gd name="T77" fmla="*/ 1959 h 1959"/>
              <a:gd name="T78" fmla="*/ 0 w 1748"/>
              <a:gd name="T79" fmla="*/ 1959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48" h="1959">
                <a:moveTo>
                  <a:pt x="0" y="1959"/>
                </a:moveTo>
                <a:cubicBezTo>
                  <a:pt x="0" y="1912"/>
                  <a:pt x="1" y="1870"/>
                  <a:pt x="2" y="1836"/>
                </a:cubicBezTo>
                <a:cubicBezTo>
                  <a:pt x="5" y="1775"/>
                  <a:pt x="7" y="1750"/>
                  <a:pt x="17" y="1719"/>
                </a:cubicBezTo>
                <a:cubicBezTo>
                  <a:pt x="24" y="1699"/>
                  <a:pt x="30" y="1678"/>
                  <a:pt x="48" y="1656"/>
                </a:cubicBezTo>
                <a:cubicBezTo>
                  <a:pt x="79" y="1617"/>
                  <a:pt x="121" y="1604"/>
                  <a:pt x="141" y="1599"/>
                </a:cubicBezTo>
                <a:cubicBezTo>
                  <a:pt x="141" y="1001"/>
                  <a:pt x="141" y="1001"/>
                  <a:pt x="141" y="1001"/>
                </a:cubicBezTo>
                <a:cubicBezTo>
                  <a:pt x="141" y="1001"/>
                  <a:pt x="148" y="706"/>
                  <a:pt x="433" y="437"/>
                </a:cubicBezTo>
                <a:cubicBezTo>
                  <a:pt x="433" y="437"/>
                  <a:pt x="636" y="279"/>
                  <a:pt x="842" y="282"/>
                </a:cubicBezTo>
                <a:cubicBezTo>
                  <a:pt x="901" y="243"/>
                  <a:pt x="936" y="202"/>
                  <a:pt x="957" y="171"/>
                </a:cubicBezTo>
                <a:cubicBezTo>
                  <a:pt x="963" y="162"/>
                  <a:pt x="1047" y="39"/>
                  <a:pt x="1088" y="12"/>
                </a:cubicBezTo>
                <a:cubicBezTo>
                  <a:pt x="1098" y="6"/>
                  <a:pt x="1107" y="4"/>
                  <a:pt x="1110" y="3"/>
                </a:cubicBezTo>
                <a:cubicBezTo>
                  <a:pt x="1124" y="0"/>
                  <a:pt x="1143" y="2"/>
                  <a:pt x="1155" y="12"/>
                </a:cubicBezTo>
                <a:cubicBezTo>
                  <a:pt x="1171" y="27"/>
                  <a:pt x="1162" y="51"/>
                  <a:pt x="1164" y="88"/>
                </a:cubicBezTo>
                <a:cubicBezTo>
                  <a:pt x="1165" y="109"/>
                  <a:pt x="1170" y="141"/>
                  <a:pt x="1191" y="179"/>
                </a:cubicBezTo>
                <a:cubicBezTo>
                  <a:pt x="1199" y="198"/>
                  <a:pt x="1215" y="228"/>
                  <a:pt x="1242" y="259"/>
                </a:cubicBezTo>
                <a:cubicBezTo>
                  <a:pt x="1305" y="330"/>
                  <a:pt x="1368" y="332"/>
                  <a:pt x="1392" y="395"/>
                </a:cubicBezTo>
                <a:cubicBezTo>
                  <a:pt x="1398" y="413"/>
                  <a:pt x="1392" y="410"/>
                  <a:pt x="1401" y="470"/>
                </a:cubicBezTo>
                <a:cubicBezTo>
                  <a:pt x="1408" y="518"/>
                  <a:pt x="1418" y="556"/>
                  <a:pt x="1425" y="582"/>
                </a:cubicBezTo>
                <a:cubicBezTo>
                  <a:pt x="1435" y="604"/>
                  <a:pt x="1452" y="635"/>
                  <a:pt x="1479" y="669"/>
                </a:cubicBezTo>
                <a:cubicBezTo>
                  <a:pt x="1519" y="719"/>
                  <a:pt x="1547" y="733"/>
                  <a:pt x="1588" y="779"/>
                </a:cubicBezTo>
                <a:cubicBezTo>
                  <a:pt x="1627" y="823"/>
                  <a:pt x="1649" y="863"/>
                  <a:pt x="1663" y="890"/>
                </a:cubicBezTo>
                <a:cubicBezTo>
                  <a:pt x="1709" y="975"/>
                  <a:pt x="1748" y="1049"/>
                  <a:pt x="1725" y="1128"/>
                </a:cubicBezTo>
                <a:cubicBezTo>
                  <a:pt x="1708" y="1183"/>
                  <a:pt x="1665" y="1226"/>
                  <a:pt x="1618" y="1247"/>
                </a:cubicBezTo>
                <a:cubicBezTo>
                  <a:pt x="1604" y="1253"/>
                  <a:pt x="1547" y="1278"/>
                  <a:pt x="1500" y="1252"/>
                </a:cubicBezTo>
                <a:cubicBezTo>
                  <a:pt x="1493" y="1248"/>
                  <a:pt x="1486" y="1243"/>
                  <a:pt x="1465" y="1220"/>
                </a:cubicBezTo>
                <a:cubicBezTo>
                  <a:pt x="1446" y="1199"/>
                  <a:pt x="1421" y="1167"/>
                  <a:pt x="1394" y="1125"/>
                </a:cubicBezTo>
                <a:cubicBezTo>
                  <a:pt x="1381" y="1112"/>
                  <a:pt x="1360" y="1095"/>
                  <a:pt x="1332" y="1082"/>
                </a:cubicBezTo>
                <a:cubicBezTo>
                  <a:pt x="1285" y="1060"/>
                  <a:pt x="1254" y="1065"/>
                  <a:pt x="1203" y="1055"/>
                </a:cubicBezTo>
                <a:cubicBezTo>
                  <a:pt x="1145" y="1043"/>
                  <a:pt x="1103" y="1020"/>
                  <a:pt x="1079" y="1007"/>
                </a:cubicBezTo>
                <a:cubicBezTo>
                  <a:pt x="1045" y="987"/>
                  <a:pt x="986" y="947"/>
                  <a:pt x="933" y="867"/>
                </a:cubicBezTo>
                <a:cubicBezTo>
                  <a:pt x="933" y="867"/>
                  <a:pt x="886" y="822"/>
                  <a:pt x="863" y="900"/>
                </a:cubicBezTo>
                <a:cubicBezTo>
                  <a:pt x="863" y="900"/>
                  <a:pt x="809" y="1121"/>
                  <a:pt x="970" y="1197"/>
                </a:cubicBezTo>
                <a:cubicBezTo>
                  <a:pt x="975" y="1200"/>
                  <a:pt x="978" y="1201"/>
                  <a:pt x="985" y="1204"/>
                </a:cubicBezTo>
                <a:cubicBezTo>
                  <a:pt x="1121" y="1258"/>
                  <a:pt x="1327" y="1340"/>
                  <a:pt x="1376" y="1492"/>
                </a:cubicBezTo>
                <a:cubicBezTo>
                  <a:pt x="1383" y="1514"/>
                  <a:pt x="1391" y="1549"/>
                  <a:pt x="1385" y="1598"/>
                </a:cubicBezTo>
                <a:cubicBezTo>
                  <a:pt x="1400" y="1605"/>
                  <a:pt x="1421" y="1616"/>
                  <a:pt x="1442" y="1634"/>
                </a:cubicBezTo>
                <a:cubicBezTo>
                  <a:pt x="1456" y="1645"/>
                  <a:pt x="1481" y="1667"/>
                  <a:pt x="1499" y="1703"/>
                </a:cubicBezTo>
                <a:cubicBezTo>
                  <a:pt x="1511" y="1727"/>
                  <a:pt x="1515" y="1748"/>
                  <a:pt x="1518" y="1769"/>
                </a:cubicBezTo>
                <a:cubicBezTo>
                  <a:pt x="1528" y="1838"/>
                  <a:pt x="1526" y="1908"/>
                  <a:pt x="1522" y="1959"/>
                </a:cubicBezTo>
                <a:lnTo>
                  <a:pt x="0" y="19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A4FFD96A-4F17-494E-91F2-407933AF5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5" y="5603082"/>
            <a:ext cx="4450471" cy="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771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9FB1A-D9DC-4914-AA30-6122E8E8E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AD8B4-A86C-4581-BD51-063579E0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24</a:t>
            </a:fld>
            <a:endParaRPr lang="en-GB"/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D082B791-5E87-451A-B2E6-572DD2C33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0" b="29010"/>
          <a:stretch/>
        </p:blipFill>
        <p:spPr bwMode="auto">
          <a:xfrm>
            <a:off x="0" y="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37CEC2-ECB3-431A-9B30-7D034A38804F}"/>
              </a:ext>
            </a:extLst>
          </p:cNvPr>
          <p:cNvSpPr/>
          <p:nvPr/>
        </p:nvSpPr>
        <p:spPr>
          <a:xfrm>
            <a:off x="0" y="2514600"/>
            <a:ext cx="12192000" cy="914400"/>
          </a:xfrm>
          <a:prstGeom prst="rect">
            <a:avLst/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Contact 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06B83-EF36-3F4B-FD18-43079EC2C509}"/>
              </a:ext>
            </a:extLst>
          </p:cNvPr>
          <p:cNvSpPr txBox="1"/>
          <p:nvPr/>
        </p:nvSpPr>
        <p:spPr>
          <a:xfrm>
            <a:off x="2195782" y="4055934"/>
            <a:ext cx="78004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https://www.thenextmovegroup.com/executive-searches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/>
              <a:t>Chuck Sexton, CEO</a:t>
            </a:r>
          </a:p>
          <a:p>
            <a:pPr algn="ctr"/>
            <a:r>
              <a:rPr lang="en-US" dirty="0"/>
              <a:t>1-800-764-3105</a:t>
            </a:r>
          </a:p>
          <a:p>
            <a:pPr algn="ctr"/>
            <a:r>
              <a:rPr lang="en-US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chuck@nextmovegroup.com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www.nextmovegroup.com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A picture containing knife&#10;&#10;Description automatically generated">
            <a:extLst>
              <a:ext uri="{FF2B5EF4-FFF2-40B4-BE49-F238E27FC236}">
                <a16:creationId xmlns:a16="http://schemas.microsoft.com/office/drawing/2014/main" id="{FD667C97-8890-9911-F947-DA3117FDD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817" y="4656634"/>
            <a:ext cx="1455765" cy="1599741"/>
          </a:xfrm>
          <a:prstGeom prst="rect">
            <a:avLst/>
          </a:prstGeom>
        </p:spPr>
      </p:pic>
      <p:pic>
        <p:nvPicPr>
          <p:cNvPr id="13" name="Picture 12" descr="A picture containing knife&#10;&#10;Description automatically generated">
            <a:extLst>
              <a:ext uri="{FF2B5EF4-FFF2-40B4-BE49-F238E27FC236}">
                <a16:creationId xmlns:a16="http://schemas.microsoft.com/office/drawing/2014/main" id="{A5689375-3D82-25DC-014D-9B8F9562F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9730" y="4656633"/>
            <a:ext cx="1455765" cy="159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4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96A85-7461-46A8-A7F2-69B38E80A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07093"/>
            <a:ext cx="10905066" cy="44438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88AE12-8C63-4187-906B-A5170FB8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95C9A8-5426-4C8A-8CD4-90D9C2FD2A64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1F3D442-7FD3-40B6-A571-C54A3C5A73C8}"/>
              </a:ext>
            </a:extLst>
          </p:cNvPr>
          <p:cNvSpPr txBox="1">
            <a:spLocks/>
          </p:cNvSpPr>
          <p:nvPr/>
        </p:nvSpPr>
        <p:spPr>
          <a:xfrm>
            <a:off x="11582169" y="6437194"/>
            <a:ext cx="37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95C9A8-5426-4C8A-8CD4-90D9C2FD2A6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12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4CAAFF-043F-4872-B1AC-18DAD5127C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4CAAFF-043F-4872-B1AC-18DAD5127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95125AC-8A2C-44D3-AD62-7DE685991DA2}"/>
              </a:ext>
            </a:extLst>
          </p:cNvPr>
          <p:cNvSpPr/>
          <p:nvPr/>
        </p:nvSpPr>
        <p:spPr>
          <a:xfrm>
            <a:off x="2119086" y="1504805"/>
            <a:ext cx="10072914" cy="3848390"/>
          </a:xfrm>
          <a:prstGeom prst="rect">
            <a:avLst/>
          </a:prstGeo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97000">
                <a:schemeClr val="accent3">
                  <a:alpha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5FAE40-DAFB-480F-AEF7-87E82FBD4ECD}"/>
              </a:ext>
            </a:extLst>
          </p:cNvPr>
          <p:cNvSpPr txBox="1"/>
          <p:nvPr/>
        </p:nvSpPr>
        <p:spPr>
          <a:xfrm>
            <a:off x="6270014" y="2537041"/>
            <a:ext cx="5578685" cy="18466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Sampling Of Economic Development Executive Search Clients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14A1A-B019-4AF6-B188-EE9A6E12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4</a:t>
            </a:fld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96C66AE-5428-4BBA-9B58-0547462744F8}"/>
              </a:ext>
            </a:extLst>
          </p:cNvPr>
          <p:cNvSpPr>
            <a:spLocks/>
          </p:cNvSpPr>
          <p:nvPr/>
        </p:nvSpPr>
        <p:spPr bwMode="auto">
          <a:xfrm>
            <a:off x="125264" y="184553"/>
            <a:ext cx="5796723" cy="6488894"/>
          </a:xfrm>
          <a:custGeom>
            <a:avLst/>
            <a:gdLst>
              <a:gd name="T0" fmla="*/ 0 w 1748"/>
              <a:gd name="T1" fmla="*/ 1959 h 1959"/>
              <a:gd name="T2" fmla="*/ 2 w 1748"/>
              <a:gd name="T3" fmla="*/ 1836 h 1959"/>
              <a:gd name="T4" fmla="*/ 17 w 1748"/>
              <a:gd name="T5" fmla="*/ 1719 h 1959"/>
              <a:gd name="T6" fmla="*/ 48 w 1748"/>
              <a:gd name="T7" fmla="*/ 1656 h 1959"/>
              <a:gd name="T8" fmla="*/ 141 w 1748"/>
              <a:gd name="T9" fmla="*/ 1599 h 1959"/>
              <a:gd name="T10" fmla="*/ 141 w 1748"/>
              <a:gd name="T11" fmla="*/ 1001 h 1959"/>
              <a:gd name="T12" fmla="*/ 433 w 1748"/>
              <a:gd name="T13" fmla="*/ 437 h 1959"/>
              <a:gd name="T14" fmla="*/ 842 w 1748"/>
              <a:gd name="T15" fmla="*/ 282 h 1959"/>
              <a:gd name="T16" fmla="*/ 957 w 1748"/>
              <a:gd name="T17" fmla="*/ 171 h 1959"/>
              <a:gd name="T18" fmla="*/ 1088 w 1748"/>
              <a:gd name="T19" fmla="*/ 12 h 1959"/>
              <a:gd name="T20" fmla="*/ 1110 w 1748"/>
              <a:gd name="T21" fmla="*/ 3 h 1959"/>
              <a:gd name="T22" fmla="*/ 1155 w 1748"/>
              <a:gd name="T23" fmla="*/ 12 h 1959"/>
              <a:gd name="T24" fmla="*/ 1164 w 1748"/>
              <a:gd name="T25" fmla="*/ 88 h 1959"/>
              <a:gd name="T26" fmla="*/ 1191 w 1748"/>
              <a:gd name="T27" fmla="*/ 179 h 1959"/>
              <a:gd name="T28" fmla="*/ 1242 w 1748"/>
              <a:gd name="T29" fmla="*/ 259 h 1959"/>
              <a:gd name="T30" fmla="*/ 1392 w 1748"/>
              <a:gd name="T31" fmla="*/ 395 h 1959"/>
              <a:gd name="T32" fmla="*/ 1401 w 1748"/>
              <a:gd name="T33" fmla="*/ 470 h 1959"/>
              <a:gd name="T34" fmla="*/ 1425 w 1748"/>
              <a:gd name="T35" fmla="*/ 582 h 1959"/>
              <a:gd name="T36" fmla="*/ 1479 w 1748"/>
              <a:gd name="T37" fmla="*/ 669 h 1959"/>
              <a:gd name="T38" fmla="*/ 1588 w 1748"/>
              <a:gd name="T39" fmla="*/ 779 h 1959"/>
              <a:gd name="T40" fmla="*/ 1663 w 1748"/>
              <a:gd name="T41" fmla="*/ 890 h 1959"/>
              <a:gd name="T42" fmla="*/ 1725 w 1748"/>
              <a:gd name="T43" fmla="*/ 1128 h 1959"/>
              <a:gd name="T44" fmla="*/ 1618 w 1748"/>
              <a:gd name="T45" fmla="*/ 1247 h 1959"/>
              <a:gd name="T46" fmla="*/ 1500 w 1748"/>
              <a:gd name="T47" fmla="*/ 1252 h 1959"/>
              <a:gd name="T48" fmla="*/ 1465 w 1748"/>
              <a:gd name="T49" fmla="*/ 1220 h 1959"/>
              <a:gd name="T50" fmla="*/ 1394 w 1748"/>
              <a:gd name="T51" fmla="*/ 1125 h 1959"/>
              <a:gd name="T52" fmla="*/ 1332 w 1748"/>
              <a:gd name="T53" fmla="*/ 1082 h 1959"/>
              <a:gd name="T54" fmla="*/ 1203 w 1748"/>
              <a:gd name="T55" fmla="*/ 1055 h 1959"/>
              <a:gd name="T56" fmla="*/ 1079 w 1748"/>
              <a:gd name="T57" fmla="*/ 1007 h 1959"/>
              <a:gd name="T58" fmla="*/ 933 w 1748"/>
              <a:gd name="T59" fmla="*/ 867 h 1959"/>
              <a:gd name="T60" fmla="*/ 863 w 1748"/>
              <a:gd name="T61" fmla="*/ 900 h 1959"/>
              <a:gd name="T62" fmla="*/ 970 w 1748"/>
              <a:gd name="T63" fmla="*/ 1197 h 1959"/>
              <a:gd name="T64" fmla="*/ 985 w 1748"/>
              <a:gd name="T65" fmla="*/ 1204 h 1959"/>
              <a:gd name="T66" fmla="*/ 1376 w 1748"/>
              <a:gd name="T67" fmla="*/ 1492 h 1959"/>
              <a:gd name="T68" fmla="*/ 1385 w 1748"/>
              <a:gd name="T69" fmla="*/ 1598 h 1959"/>
              <a:gd name="T70" fmla="*/ 1442 w 1748"/>
              <a:gd name="T71" fmla="*/ 1634 h 1959"/>
              <a:gd name="T72" fmla="*/ 1499 w 1748"/>
              <a:gd name="T73" fmla="*/ 1703 h 1959"/>
              <a:gd name="T74" fmla="*/ 1518 w 1748"/>
              <a:gd name="T75" fmla="*/ 1769 h 1959"/>
              <a:gd name="T76" fmla="*/ 1522 w 1748"/>
              <a:gd name="T77" fmla="*/ 1959 h 1959"/>
              <a:gd name="T78" fmla="*/ 0 w 1748"/>
              <a:gd name="T79" fmla="*/ 1959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48" h="1959">
                <a:moveTo>
                  <a:pt x="0" y="1959"/>
                </a:moveTo>
                <a:cubicBezTo>
                  <a:pt x="0" y="1912"/>
                  <a:pt x="1" y="1870"/>
                  <a:pt x="2" y="1836"/>
                </a:cubicBezTo>
                <a:cubicBezTo>
                  <a:pt x="5" y="1775"/>
                  <a:pt x="7" y="1750"/>
                  <a:pt x="17" y="1719"/>
                </a:cubicBezTo>
                <a:cubicBezTo>
                  <a:pt x="24" y="1699"/>
                  <a:pt x="30" y="1678"/>
                  <a:pt x="48" y="1656"/>
                </a:cubicBezTo>
                <a:cubicBezTo>
                  <a:pt x="79" y="1617"/>
                  <a:pt x="121" y="1604"/>
                  <a:pt x="141" y="1599"/>
                </a:cubicBezTo>
                <a:cubicBezTo>
                  <a:pt x="141" y="1001"/>
                  <a:pt x="141" y="1001"/>
                  <a:pt x="141" y="1001"/>
                </a:cubicBezTo>
                <a:cubicBezTo>
                  <a:pt x="141" y="1001"/>
                  <a:pt x="148" y="706"/>
                  <a:pt x="433" y="437"/>
                </a:cubicBezTo>
                <a:cubicBezTo>
                  <a:pt x="433" y="437"/>
                  <a:pt x="636" y="279"/>
                  <a:pt x="842" y="282"/>
                </a:cubicBezTo>
                <a:cubicBezTo>
                  <a:pt x="901" y="243"/>
                  <a:pt x="936" y="202"/>
                  <a:pt x="957" y="171"/>
                </a:cubicBezTo>
                <a:cubicBezTo>
                  <a:pt x="963" y="162"/>
                  <a:pt x="1047" y="39"/>
                  <a:pt x="1088" y="12"/>
                </a:cubicBezTo>
                <a:cubicBezTo>
                  <a:pt x="1098" y="6"/>
                  <a:pt x="1107" y="4"/>
                  <a:pt x="1110" y="3"/>
                </a:cubicBezTo>
                <a:cubicBezTo>
                  <a:pt x="1124" y="0"/>
                  <a:pt x="1143" y="2"/>
                  <a:pt x="1155" y="12"/>
                </a:cubicBezTo>
                <a:cubicBezTo>
                  <a:pt x="1171" y="27"/>
                  <a:pt x="1162" y="51"/>
                  <a:pt x="1164" y="88"/>
                </a:cubicBezTo>
                <a:cubicBezTo>
                  <a:pt x="1165" y="109"/>
                  <a:pt x="1170" y="141"/>
                  <a:pt x="1191" y="179"/>
                </a:cubicBezTo>
                <a:cubicBezTo>
                  <a:pt x="1199" y="198"/>
                  <a:pt x="1215" y="228"/>
                  <a:pt x="1242" y="259"/>
                </a:cubicBezTo>
                <a:cubicBezTo>
                  <a:pt x="1305" y="330"/>
                  <a:pt x="1368" y="332"/>
                  <a:pt x="1392" y="395"/>
                </a:cubicBezTo>
                <a:cubicBezTo>
                  <a:pt x="1398" y="413"/>
                  <a:pt x="1392" y="410"/>
                  <a:pt x="1401" y="470"/>
                </a:cubicBezTo>
                <a:cubicBezTo>
                  <a:pt x="1408" y="518"/>
                  <a:pt x="1418" y="556"/>
                  <a:pt x="1425" y="582"/>
                </a:cubicBezTo>
                <a:cubicBezTo>
                  <a:pt x="1435" y="604"/>
                  <a:pt x="1452" y="635"/>
                  <a:pt x="1479" y="669"/>
                </a:cubicBezTo>
                <a:cubicBezTo>
                  <a:pt x="1519" y="719"/>
                  <a:pt x="1547" y="733"/>
                  <a:pt x="1588" y="779"/>
                </a:cubicBezTo>
                <a:cubicBezTo>
                  <a:pt x="1627" y="823"/>
                  <a:pt x="1649" y="863"/>
                  <a:pt x="1663" y="890"/>
                </a:cubicBezTo>
                <a:cubicBezTo>
                  <a:pt x="1709" y="975"/>
                  <a:pt x="1748" y="1049"/>
                  <a:pt x="1725" y="1128"/>
                </a:cubicBezTo>
                <a:cubicBezTo>
                  <a:pt x="1708" y="1183"/>
                  <a:pt x="1665" y="1226"/>
                  <a:pt x="1618" y="1247"/>
                </a:cubicBezTo>
                <a:cubicBezTo>
                  <a:pt x="1604" y="1253"/>
                  <a:pt x="1547" y="1278"/>
                  <a:pt x="1500" y="1252"/>
                </a:cubicBezTo>
                <a:cubicBezTo>
                  <a:pt x="1493" y="1248"/>
                  <a:pt x="1486" y="1243"/>
                  <a:pt x="1465" y="1220"/>
                </a:cubicBezTo>
                <a:cubicBezTo>
                  <a:pt x="1446" y="1199"/>
                  <a:pt x="1421" y="1167"/>
                  <a:pt x="1394" y="1125"/>
                </a:cubicBezTo>
                <a:cubicBezTo>
                  <a:pt x="1381" y="1112"/>
                  <a:pt x="1360" y="1095"/>
                  <a:pt x="1332" y="1082"/>
                </a:cubicBezTo>
                <a:cubicBezTo>
                  <a:pt x="1285" y="1060"/>
                  <a:pt x="1254" y="1065"/>
                  <a:pt x="1203" y="1055"/>
                </a:cubicBezTo>
                <a:cubicBezTo>
                  <a:pt x="1145" y="1043"/>
                  <a:pt x="1103" y="1020"/>
                  <a:pt x="1079" y="1007"/>
                </a:cubicBezTo>
                <a:cubicBezTo>
                  <a:pt x="1045" y="987"/>
                  <a:pt x="986" y="947"/>
                  <a:pt x="933" y="867"/>
                </a:cubicBezTo>
                <a:cubicBezTo>
                  <a:pt x="933" y="867"/>
                  <a:pt x="886" y="822"/>
                  <a:pt x="863" y="900"/>
                </a:cubicBezTo>
                <a:cubicBezTo>
                  <a:pt x="863" y="900"/>
                  <a:pt x="809" y="1121"/>
                  <a:pt x="970" y="1197"/>
                </a:cubicBezTo>
                <a:cubicBezTo>
                  <a:pt x="975" y="1200"/>
                  <a:pt x="978" y="1201"/>
                  <a:pt x="985" y="1204"/>
                </a:cubicBezTo>
                <a:cubicBezTo>
                  <a:pt x="1121" y="1258"/>
                  <a:pt x="1327" y="1340"/>
                  <a:pt x="1376" y="1492"/>
                </a:cubicBezTo>
                <a:cubicBezTo>
                  <a:pt x="1383" y="1514"/>
                  <a:pt x="1391" y="1549"/>
                  <a:pt x="1385" y="1598"/>
                </a:cubicBezTo>
                <a:cubicBezTo>
                  <a:pt x="1400" y="1605"/>
                  <a:pt x="1421" y="1616"/>
                  <a:pt x="1442" y="1634"/>
                </a:cubicBezTo>
                <a:cubicBezTo>
                  <a:pt x="1456" y="1645"/>
                  <a:pt x="1481" y="1667"/>
                  <a:pt x="1499" y="1703"/>
                </a:cubicBezTo>
                <a:cubicBezTo>
                  <a:pt x="1511" y="1727"/>
                  <a:pt x="1515" y="1748"/>
                  <a:pt x="1518" y="1769"/>
                </a:cubicBezTo>
                <a:cubicBezTo>
                  <a:pt x="1528" y="1838"/>
                  <a:pt x="1526" y="1908"/>
                  <a:pt x="1522" y="1959"/>
                </a:cubicBezTo>
                <a:lnTo>
                  <a:pt x="0" y="19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A4FFD96A-4F17-494E-91F2-407933AF5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5" y="5603082"/>
            <a:ext cx="4450471" cy="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08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13398-8F55-4BF5-AFB0-BF022FBE4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723406"/>
            <a:ext cx="3234018" cy="38267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</a:pPr>
            <a:r>
              <a:rPr kumimoji="0" lang="en-US" altLang="en-US" sz="35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Sampling of Our Economic Development Clients By Type:</a:t>
            </a:r>
          </a:p>
          <a:p>
            <a:pPr marL="0" marR="0" lvl="0" indent="0" algn="ctr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/>
            </a:pPr>
            <a:endParaRPr kumimoji="0" lang="en-US" altLang="en-US" sz="35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05D4384-7E89-4D71-AC80-467B80C62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55"/>
          <a:stretch/>
        </p:blipFill>
        <p:spPr>
          <a:xfrm>
            <a:off x="5358552" y="136525"/>
            <a:ext cx="5892057" cy="632567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B4ADB8D-3B12-4179-9D8B-1243C5C7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6441" y="652817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D95C9A8-5426-4C8A-8CD4-90D9C2FD2A64}" type="slidenum">
              <a:rPr lang="en-US">
                <a:solidFill>
                  <a:srgbClr val="000000">
                    <a:alpha val="60000"/>
                  </a:srgbClr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17" name="Picture 6" descr="Directory – Marshalltown Area Chamber of Commerce">
            <a:extLst>
              <a:ext uri="{FF2B5EF4-FFF2-40B4-BE49-F238E27FC236}">
                <a16:creationId xmlns:a16="http://schemas.microsoft.com/office/drawing/2014/main" id="{7EB20B8B-13E9-43C1-AE24-1196348E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643" y="1868688"/>
            <a:ext cx="1607435" cy="3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55FE422-AB53-4A3F-B555-5A1DB770ACE2}"/>
              </a:ext>
            </a:extLst>
          </p:cNvPr>
          <p:cNvSpPr txBox="1"/>
          <p:nvPr/>
        </p:nvSpPr>
        <p:spPr>
          <a:xfrm>
            <a:off x="9397670" y="2183126"/>
            <a:ext cx="188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A8CA"/>
                </a:solidFill>
              </a:rPr>
              <a:t>Iowa</a:t>
            </a:r>
          </a:p>
        </p:txBody>
      </p:sp>
      <p:pic>
        <p:nvPicPr>
          <p:cNvPr id="1026" name="Picture 2" descr="Upshur County Development Authority | Promoting Prosperity">
            <a:extLst>
              <a:ext uri="{FF2B5EF4-FFF2-40B4-BE49-F238E27FC236}">
                <a16:creationId xmlns:a16="http://schemas.microsoft.com/office/drawing/2014/main" id="{9E9D40DA-9F9D-4F25-BD83-38DD4E923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5396244"/>
            <a:ext cx="1333499" cy="9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conomic Development | Greater Oshkosh EDC">
            <a:extLst>
              <a:ext uri="{FF2B5EF4-FFF2-40B4-BE49-F238E27FC236}">
                <a16:creationId xmlns:a16="http://schemas.microsoft.com/office/drawing/2014/main" id="{85F6EC20-E63A-4F6E-907F-BF78DA19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51" y="2636770"/>
            <a:ext cx="1101795" cy="11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conomic Development | Greater Oshkosh EDC">
            <a:extLst>
              <a:ext uri="{FF2B5EF4-FFF2-40B4-BE49-F238E27FC236}">
                <a16:creationId xmlns:a16="http://schemas.microsoft.com/office/drawing/2014/main" id="{5170AF80-9F15-4537-BAF4-90F3B228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706" y="3822877"/>
            <a:ext cx="1120980" cy="3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0FC68B-0ECD-42EC-BE9A-8053F2BE86B3}"/>
              </a:ext>
            </a:extLst>
          </p:cNvPr>
          <p:cNvSpPr txBox="1">
            <a:spLocks/>
          </p:cNvSpPr>
          <p:nvPr/>
        </p:nvSpPr>
        <p:spPr>
          <a:xfrm>
            <a:off x="11582169" y="6437194"/>
            <a:ext cx="37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95C9A8-5426-4C8A-8CD4-90D9C2FD2A6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8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4CAAFF-043F-4872-B1AC-18DAD5127C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4CAAFF-043F-4872-B1AC-18DAD5127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95125AC-8A2C-44D3-AD62-7DE685991DA2}"/>
              </a:ext>
            </a:extLst>
          </p:cNvPr>
          <p:cNvSpPr/>
          <p:nvPr/>
        </p:nvSpPr>
        <p:spPr>
          <a:xfrm>
            <a:off x="2119086" y="1504805"/>
            <a:ext cx="10072914" cy="3848390"/>
          </a:xfrm>
          <a:prstGeom prst="rect">
            <a:avLst/>
          </a:prstGeo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97000">
                <a:schemeClr val="accent3">
                  <a:alpha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5FAE40-DAFB-480F-AEF7-87E82FBD4ECD}"/>
              </a:ext>
            </a:extLst>
          </p:cNvPr>
          <p:cNvSpPr txBox="1"/>
          <p:nvPr/>
        </p:nvSpPr>
        <p:spPr>
          <a:xfrm>
            <a:off x="6270014" y="2229264"/>
            <a:ext cx="5578685" cy="24622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u="sng" dirty="0">
                <a:solidFill>
                  <a:schemeClr val="tx2"/>
                </a:solidFill>
              </a:rPr>
              <a:t>5-Step Checklist To Making A Good Hire:</a:t>
            </a:r>
          </a:p>
          <a:p>
            <a:r>
              <a:rPr lang="en-US" sz="4000" b="1" dirty="0">
                <a:solidFill>
                  <a:schemeClr val="tx2"/>
                </a:solidFill>
              </a:rPr>
              <a:t>1) Where Should You Advertise The Job?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14A1A-B019-4AF6-B188-EE9A6E12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6</a:t>
            </a:fld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96C66AE-5428-4BBA-9B58-0547462744F8}"/>
              </a:ext>
            </a:extLst>
          </p:cNvPr>
          <p:cNvSpPr>
            <a:spLocks/>
          </p:cNvSpPr>
          <p:nvPr/>
        </p:nvSpPr>
        <p:spPr bwMode="auto">
          <a:xfrm>
            <a:off x="125264" y="184553"/>
            <a:ext cx="5796723" cy="6488894"/>
          </a:xfrm>
          <a:custGeom>
            <a:avLst/>
            <a:gdLst>
              <a:gd name="T0" fmla="*/ 0 w 1748"/>
              <a:gd name="T1" fmla="*/ 1959 h 1959"/>
              <a:gd name="T2" fmla="*/ 2 w 1748"/>
              <a:gd name="T3" fmla="*/ 1836 h 1959"/>
              <a:gd name="T4" fmla="*/ 17 w 1748"/>
              <a:gd name="T5" fmla="*/ 1719 h 1959"/>
              <a:gd name="T6" fmla="*/ 48 w 1748"/>
              <a:gd name="T7" fmla="*/ 1656 h 1959"/>
              <a:gd name="T8" fmla="*/ 141 w 1748"/>
              <a:gd name="T9" fmla="*/ 1599 h 1959"/>
              <a:gd name="T10" fmla="*/ 141 w 1748"/>
              <a:gd name="T11" fmla="*/ 1001 h 1959"/>
              <a:gd name="T12" fmla="*/ 433 w 1748"/>
              <a:gd name="T13" fmla="*/ 437 h 1959"/>
              <a:gd name="T14" fmla="*/ 842 w 1748"/>
              <a:gd name="T15" fmla="*/ 282 h 1959"/>
              <a:gd name="T16" fmla="*/ 957 w 1748"/>
              <a:gd name="T17" fmla="*/ 171 h 1959"/>
              <a:gd name="T18" fmla="*/ 1088 w 1748"/>
              <a:gd name="T19" fmla="*/ 12 h 1959"/>
              <a:gd name="T20" fmla="*/ 1110 w 1748"/>
              <a:gd name="T21" fmla="*/ 3 h 1959"/>
              <a:gd name="T22" fmla="*/ 1155 w 1748"/>
              <a:gd name="T23" fmla="*/ 12 h 1959"/>
              <a:gd name="T24" fmla="*/ 1164 w 1748"/>
              <a:gd name="T25" fmla="*/ 88 h 1959"/>
              <a:gd name="T26" fmla="*/ 1191 w 1748"/>
              <a:gd name="T27" fmla="*/ 179 h 1959"/>
              <a:gd name="T28" fmla="*/ 1242 w 1748"/>
              <a:gd name="T29" fmla="*/ 259 h 1959"/>
              <a:gd name="T30" fmla="*/ 1392 w 1748"/>
              <a:gd name="T31" fmla="*/ 395 h 1959"/>
              <a:gd name="T32" fmla="*/ 1401 w 1748"/>
              <a:gd name="T33" fmla="*/ 470 h 1959"/>
              <a:gd name="T34" fmla="*/ 1425 w 1748"/>
              <a:gd name="T35" fmla="*/ 582 h 1959"/>
              <a:gd name="T36" fmla="*/ 1479 w 1748"/>
              <a:gd name="T37" fmla="*/ 669 h 1959"/>
              <a:gd name="T38" fmla="*/ 1588 w 1748"/>
              <a:gd name="T39" fmla="*/ 779 h 1959"/>
              <a:gd name="T40" fmla="*/ 1663 w 1748"/>
              <a:gd name="T41" fmla="*/ 890 h 1959"/>
              <a:gd name="T42" fmla="*/ 1725 w 1748"/>
              <a:gd name="T43" fmla="*/ 1128 h 1959"/>
              <a:gd name="T44" fmla="*/ 1618 w 1748"/>
              <a:gd name="T45" fmla="*/ 1247 h 1959"/>
              <a:gd name="T46" fmla="*/ 1500 w 1748"/>
              <a:gd name="T47" fmla="*/ 1252 h 1959"/>
              <a:gd name="T48" fmla="*/ 1465 w 1748"/>
              <a:gd name="T49" fmla="*/ 1220 h 1959"/>
              <a:gd name="T50" fmla="*/ 1394 w 1748"/>
              <a:gd name="T51" fmla="*/ 1125 h 1959"/>
              <a:gd name="T52" fmla="*/ 1332 w 1748"/>
              <a:gd name="T53" fmla="*/ 1082 h 1959"/>
              <a:gd name="T54" fmla="*/ 1203 w 1748"/>
              <a:gd name="T55" fmla="*/ 1055 h 1959"/>
              <a:gd name="T56" fmla="*/ 1079 w 1748"/>
              <a:gd name="T57" fmla="*/ 1007 h 1959"/>
              <a:gd name="T58" fmla="*/ 933 w 1748"/>
              <a:gd name="T59" fmla="*/ 867 h 1959"/>
              <a:gd name="T60" fmla="*/ 863 w 1748"/>
              <a:gd name="T61" fmla="*/ 900 h 1959"/>
              <a:gd name="T62" fmla="*/ 970 w 1748"/>
              <a:gd name="T63" fmla="*/ 1197 h 1959"/>
              <a:gd name="T64" fmla="*/ 985 w 1748"/>
              <a:gd name="T65" fmla="*/ 1204 h 1959"/>
              <a:gd name="T66" fmla="*/ 1376 w 1748"/>
              <a:gd name="T67" fmla="*/ 1492 h 1959"/>
              <a:gd name="T68" fmla="*/ 1385 w 1748"/>
              <a:gd name="T69" fmla="*/ 1598 h 1959"/>
              <a:gd name="T70" fmla="*/ 1442 w 1748"/>
              <a:gd name="T71" fmla="*/ 1634 h 1959"/>
              <a:gd name="T72" fmla="*/ 1499 w 1748"/>
              <a:gd name="T73" fmla="*/ 1703 h 1959"/>
              <a:gd name="T74" fmla="*/ 1518 w 1748"/>
              <a:gd name="T75" fmla="*/ 1769 h 1959"/>
              <a:gd name="T76" fmla="*/ 1522 w 1748"/>
              <a:gd name="T77" fmla="*/ 1959 h 1959"/>
              <a:gd name="T78" fmla="*/ 0 w 1748"/>
              <a:gd name="T79" fmla="*/ 1959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48" h="1959">
                <a:moveTo>
                  <a:pt x="0" y="1959"/>
                </a:moveTo>
                <a:cubicBezTo>
                  <a:pt x="0" y="1912"/>
                  <a:pt x="1" y="1870"/>
                  <a:pt x="2" y="1836"/>
                </a:cubicBezTo>
                <a:cubicBezTo>
                  <a:pt x="5" y="1775"/>
                  <a:pt x="7" y="1750"/>
                  <a:pt x="17" y="1719"/>
                </a:cubicBezTo>
                <a:cubicBezTo>
                  <a:pt x="24" y="1699"/>
                  <a:pt x="30" y="1678"/>
                  <a:pt x="48" y="1656"/>
                </a:cubicBezTo>
                <a:cubicBezTo>
                  <a:pt x="79" y="1617"/>
                  <a:pt x="121" y="1604"/>
                  <a:pt x="141" y="1599"/>
                </a:cubicBezTo>
                <a:cubicBezTo>
                  <a:pt x="141" y="1001"/>
                  <a:pt x="141" y="1001"/>
                  <a:pt x="141" y="1001"/>
                </a:cubicBezTo>
                <a:cubicBezTo>
                  <a:pt x="141" y="1001"/>
                  <a:pt x="148" y="706"/>
                  <a:pt x="433" y="437"/>
                </a:cubicBezTo>
                <a:cubicBezTo>
                  <a:pt x="433" y="437"/>
                  <a:pt x="636" y="279"/>
                  <a:pt x="842" y="282"/>
                </a:cubicBezTo>
                <a:cubicBezTo>
                  <a:pt x="901" y="243"/>
                  <a:pt x="936" y="202"/>
                  <a:pt x="957" y="171"/>
                </a:cubicBezTo>
                <a:cubicBezTo>
                  <a:pt x="963" y="162"/>
                  <a:pt x="1047" y="39"/>
                  <a:pt x="1088" y="12"/>
                </a:cubicBezTo>
                <a:cubicBezTo>
                  <a:pt x="1098" y="6"/>
                  <a:pt x="1107" y="4"/>
                  <a:pt x="1110" y="3"/>
                </a:cubicBezTo>
                <a:cubicBezTo>
                  <a:pt x="1124" y="0"/>
                  <a:pt x="1143" y="2"/>
                  <a:pt x="1155" y="12"/>
                </a:cubicBezTo>
                <a:cubicBezTo>
                  <a:pt x="1171" y="27"/>
                  <a:pt x="1162" y="51"/>
                  <a:pt x="1164" y="88"/>
                </a:cubicBezTo>
                <a:cubicBezTo>
                  <a:pt x="1165" y="109"/>
                  <a:pt x="1170" y="141"/>
                  <a:pt x="1191" y="179"/>
                </a:cubicBezTo>
                <a:cubicBezTo>
                  <a:pt x="1199" y="198"/>
                  <a:pt x="1215" y="228"/>
                  <a:pt x="1242" y="259"/>
                </a:cubicBezTo>
                <a:cubicBezTo>
                  <a:pt x="1305" y="330"/>
                  <a:pt x="1368" y="332"/>
                  <a:pt x="1392" y="395"/>
                </a:cubicBezTo>
                <a:cubicBezTo>
                  <a:pt x="1398" y="413"/>
                  <a:pt x="1392" y="410"/>
                  <a:pt x="1401" y="470"/>
                </a:cubicBezTo>
                <a:cubicBezTo>
                  <a:pt x="1408" y="518"/>
                  <a:pt x="1418" y="556"/>
                  <a:pt x="1425" y="582"/>
                </a:cubicBezTo>
                <a:cubicBezTo>
                  <a:pt x="1435" y="604"/>
                  <a:pt x="1452" y="635"/>
                  <a:pt x="1479" y="669"/>
                </a:cubicBezTo>
                <a:cubicBezTo>
                  <a:pt x="1519" y="719"/>
                  <a:pt x="1547" y="733"/>
                  <a:pt x="1588" y="779"/>
                </a:cubicBezTo>
                <a:cubicBezTo>
                  <a:pt x="1627" y="823"/>
                  <a:pt x="1649" y="863"/>
                  <a:pt x="1663" y="890"/>
                </a:cubicBezTo>
                <a:cubicBezTo>
                  <a:pt x="1709" y="975"/>
                  <a:pt x="1748" y="1049"/>
                  <a:pt x="1725" y="1128"/>
                </a:cubicBezTo>
                <a:cubicBezTo>
                  <a:pt x="1708" y="1183"/>
                  <a:pt x="1665" y="1226"/>
                  <a:pt x="1618" y="1247"/>
                </a:cubicBezTo>
                <a:cubicBezTo>
                  <a:pt x="1604" y="1253"/>
                  <a:pt x="1547" y="1278"/>
                  <a:pt x="1500" y="1252"/>
                </a:cubicBezTo>
                <a:cubicBezTo>
                  <a:pt x="1493" y="1248"/>
                  <a:pt x="1486" y="1243"/>
                  <a:pt x="1465" y="1220"/>
                </a:cubicBezTo>
                <a:cubicBezTo>
                  <a:pt x="1446" y="1199"/>
                  <a:pt x="1421" y="1167"/>
                  <a:pt x="1394" y="1125"/>
                </a:cubicBezTo>
                <a:cubicBezTo>
                  <a:pt x="1381" y="1112"/>
                  <a:pt x="1360" y="1095"/>
                  <a:pt x="1332" y="1082"/>
                </a:cubicBezTo>
                <a:cubicBezTo>
                  <a:pt x="1285" y="1060"/>
                  <a:pt x="1254" y="1065"/>
                  <a:pt x="1203" y="1055"/>
                </a:cubicBezTo>
                <a:cubicBezTo>
                  <a:pt x="1145" y="1043"/>
                  <a:pt x="1103" y="1020"/>
                  <a:pt x="1079" y="1007"/>
                </a:cubicBezTo>
                <a:cubicBezTo>
                  <a:pt x="1045" y="987"/>
                  <a:pt x="986" y="947"/>
                  <a:pt x="933" y="867"/>
                </a:cubicBezTo>
                <a:cubicBezTo>
                  <a:pt x="933" y="867"/>
                  <a:pt x="886" y="822"/>
                  <a:pt x="863" y="900"/>
                </a:cubicBezTo>
                <a:cubicBezTo>
                  <a:pt x="863" y="900"/>
                  <a:pt x="809" y="1121"/>
                  <a:pt x="970" y="1197"/>
                </a:cubicBezTo>
                <a:cubicBezTo>
                  <a:pt x="975" y="1200"/>
                  <a:pt x="978" y="1201"/>
                  <a:pt x="985" y="1204"/>
                </a:cubicBezTo>
                <a:cubicBezTo>
                  <a:pt x="1121" y="1258"/>
                  <a:pt x="1327" y="1340"/>
                  <a:pt x="1376" y="1492"/>
                </a:cubicBezTo>
                <a:cubicBezTo>
                  <a:pt x="1383" y="1514"/>
                  <a:pt x="1391" y="1549"/>
                  <a:pt x="1385" y="1598"/>
                </a:cubicBezTo>
                <a:cubicBezTo>
                  <a:pt x="1400" y="1605"/>
                  <a:pt x="1421" y="1616"/>
                  <a:pt x="1442" y="1634"/>
                </a:cubicBezTo>
                <a:cubicBezTo>
                  <a:pt x="1456" y="1645"/>
                  <a:pt x="1481" y="1667"/>
                  <a:pt x="1499" y="1703"/>
                </a:cubicBezTo>
                <a:cubicBezTo>
                  <a:pt x="1511" y="1727"/>
                  <a:pt x="1515" y="1748"/>
                  <a:pt x="1518" y="1769"/>
                </a:cubicBezTo>
                <a:cubicBezTo>
                  <a:pt x="1528" y="1838"/>
                  <a:pt x="1526" y="1908"/>
                  <a:pt x="1522" y="1959"/>
                </a:cubicBezTo>
                <a:lnTo>
                  <a:pt x="0" y="19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A4FFD96A-4F17-494E-91F2-407933AF5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5" y="5603082"/>
            <a:ext cx="4450471" cy="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5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150" y="292528"/>
            <a:ext cx="10332782" cy="498598"/>
          </a:xfrm>
        </p:spPr>
        <p:txBody>
          <a:bodyPr anchor="ctr"/>
          <a:lstStyle/>
          <a:p>
            <a:r>
              <a:rPr lang="en-US" sz="3600" b="1" dirty="0">
                <a:solidFill>
                  <a:schemeClr val="tx2"/>
                </a:solidFill>
              </a:rPr>
              <a:t>Where Should You Advertise The Job?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1555FD4-E3B9-49EA-8EBA-4549E1E9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169" y="6437194"/>
            <a:ext cx="371475" cy="365125"/>
          </a:xfrm>
        </p:spPr>
        <p:txBody>
          <a:bodyPr/>
          <a:lstStyle/>
          <a:p>
            <a:fld id="{DD95C9A8-5426-4C8A-8CD4-90D9C2FD2A64}" type="slidenum">
              <a:rPr lang="en-GB" smtClean="0"/>
              <a:t>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15606-F9C4-4D4D-3055-DC01EA1E7FDF}"/>
              </a:ext>
            </a:extLst>
          </p:cNvPr>
          <p:cNvSpPr txBox="1"/>
          <p:nvPr/>
        </p:nvSpPr>
        <p:spPr>
          <a:xfrm>
            <a:off x="8048445" y="1582615"/>
            <a:ext cx="41435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www.iedconline.org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2.    Visit here to find: </a:t>
            </a:r>
            <a:r>
              <a:rPr lang="en-US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https://www.iedconline.org/pages/state-regional-and-provincial-association-partners/</a:t>
            </a:r>
            <a:endParaRPr lang="en-US" dirty="0">
              <a:solidFill>
                <a:srgbClr val="0000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Regional “Economic Development Council”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State “Economic Development Association”</a:t>
            </a:r>
          </a:p>
          <a:p>
            <a:endParaRPr lang="en-US" dirty="0"/>
          </a:p>
          <a:p>
            <a:r>
              <a:rPr lang="en-US" dirty="0"/>
              <a:t>3.     LinkedIn/Facebook/Twitter</a:t>
            </a: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40EE2-3142-E303-49B2-18DC81D73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32" y="1158782"/>
            <a:ext cx="7492039" cy="46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35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64CAAFF-043F-4872-B1AC-18DAD5127C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64CAAFF-043F-4872-B1AC-18DAD5127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95125AC-8A2C-44D3-AD62-7DE685991DA2}"/>
              </a:ext>
            </a:extLst>
          </p:cNvPr>
          <p:cNvSpPr/>
          <p:nvPr/>
        </p:nvSpPr>
        <p:spPr>
          <a:xfrm>
            <a:off x="2119086" y="1504805"/>
            <a:ext cx="10072914" cy="3848390"/>
          </a:xfrm>
          <a:prstGeom prst="rect">
            <a:avLst/>
          </a:prstGeom>
          <a:gradFill flip="none" rotWithShape="1">
            <a:gsLst>
              <a:gs pos="32000">
                <a:schemeClr val="accent1">
                  <a:lumMod val="5000"/>
                  <a:lumOff val="95000"/>
                  <a:alpha val="0"/>
                </a:schemeClr>
              </a:gs>
              <a:gs pos="97000">
                <a:schemeClr val="accent3">
                  <a:alpha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5FAE40-DAFB-480F-AEF7-87E82FBD4ECD}"/>
              </a:ext>
            </a:extLst>
          </p:cNvPr>
          <p:cNvSpPr txBox="1"/>
          <p:nvPr/>
        </p:nvSpPr>
        <p:spPr>
          <a:xfrm>
            <a:off x="6270014" y="2229264"/>
            <a:ext cx="5578685" cy="24622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4000" b="1" u="sng" dirty="0">
                <a:solidFill>
                  <a:schemeClr val="tx2"/>
                </a:solidFill>
              </a:rPr>
              <a:t>5-Step Checklist To Making A Good Hire:</a:t>
            </a:r>
          </a:p>
          <a:p>
            <a:r>
              <a:rPr lang="en-US" sz="4000" b="1" dirty="0">
                <a:solidFill>
                  <a:schemeClr val="tx2"/>
                </a:solidFill>
              </a:rPr>
              <a:t>2) What Should Your Job Profile Look Like?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14A1A-B019-4AF6-B188-EE9A6E12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9A8-5426-4C8A-8CD4-90D9C2FD2A64}" type="slidenum">
              <a:rPr lang="en-GB" smtClean="0"/>
              <a:t>8</a:t>
            </a:fld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B96C66AE-5428-4BBA-9B58-0547462744F8}"/>
              </a:ext>
            </a:extLst>
          </p:cNvPr>
          <p:cNvSpPr>
            <a:spLocks/>
          </p:cNvSpPr>
          <p:nvPr/>
        </p:nvSpPr>
        <p:spPr bwMode="auto">
          <a:xfrm>
            <a:off x="125264" y="184553"/>
            <a:ext cx="5796723" cy="6488894"/>
          </a:xfrm>
          <a:custGeom>
            <a:avLst/>
            <a:gdLst>
              <a:gd name="T0" fmla="*/ 0 w 1748"/>
              <a:gd name="T1" fmla="*/ 1959 h 1959"/>
              <a:gd name="T2" fmla="*/ 2 w 1748"/>
              <a:gd name="T3" fmla="*/ 1836 h 1959"/>
              <a:gd name="T4" fmla="*/ 17 w 1748"/>
              <a:gd name="T5" fmla="*/ 1719 h 1959"/>
              <a:gd name="T6" fmla="*/ 48 w 1748"/>
              <a:gd name="T7" fmla="*/ 1656 h 1959"/>
              <a:gd name="T8" fmla="*/ 141 w 1748"/>
              <a:gd name="T9" fmla="*/ 1599 h 1959"/>
              <a:gd name="T10" fmla="*/ 141 w 1748"/>
              <a:gd name="T11" fmla="*/ 1001 h 1959"/>
              <a:gd name="T12" fmla="*/ 433 w 1748"/>
              <a:gd name="T13" fmla="*/ 437 h 1959"/>
              <a:gd name="T14" fmla="*/ 842 w 1748"/>
              <a:gd name="T15" fmla="*/ 282 h 1959"/>
              <a:gd name="T16" fmla="*/ 957 w 1748"/>
              <a:gd name="T17" fmla="*/ 171 h 1959"/>
              <a:gd name="T18" fmla="*/ 1088 w 1748"/>
              <a:gd name="T19" fmla="*/ 12 h 1959"/>
              <a:gd name="T20" fmla="*/ 1110 w 1748"/>
              <a:gd name="T21" fmla="*/ 3 h 1959"/>
              <a:gd name="T22" fmla="*/ 1155 w 1748"/>
              <a:gd name="T23" fmla="*/ 12 h 1959"/>
              <a:gd name="T24" fmla="*/ 1164 w 1748"/>
              <a:gd name="T25" fmla="*/ 88 h 1959"/>
              <a:gd name="T26" fmla="*/ 1191 w 1748"/>
              <a:gd name="T27" fmla="*/ 179 h 1959"/>
              <a:gd name="T28" fmla="*/ 1242 w 1748"/>
              <a:gd name="T29" fmla="*/ 259 h 1959"/>
              <a:gd name="T30" fmla="*/ 1392 w 1748"/>
              <a:gd name="T31" fmla="*/ 395 h 1959"/>
              <a:gd name="T32" fmla="*/ 1401 w 1748"/>
              <a:gd name="T33" fmla="*/ 470 h 1959"/>
              <a:gd name="T34" fmla="*/ 1425 w 1748"/>
              <a:gd name="T35" fmla="*/ 582 h 1959"/>
              <a:gd name="T36" fmla="*/ 1479 w 1748"/>
              <a:gd name="T37" fmla="*/ 669 h 1959"/>
              <a:gd name="T38" fmla="*/ 1588 w 1748"/>
              <a:gd name="T39" fmla="*/ 779 h 1959"/>
              <a:gd name="T40" fmla="*/ 1663 w 1748"/>
              <a:gd name="T41" fmla="*/ 890 h 1959"/>
              <a:gd name="T42" fmla="*/ 1725 w 1748"/>
              <a:gd name="T43" fmla="*/ 1128 h 1959"/>
              <a:gd name="T44" fmla="*/ 1618 w 1748"/>
              <a:gd name="T45" fmla="*/ 1247 h 1959"/>
              <a:gd name="T46" fmla="*/ 1500 w 1748"/>
              <a:gd name="T47" fmla="*/ 1252 h 1959"/>
              <a:gd name="T48" fmla="*/ 1465 w 1748"/>
              <a:gd name="T49" fmla="*/ 1220 h 1959"/>
              <a:gd name="T50" fmla="*/ 1394 w 1748"/>
              <a:gd name="T51" fmla="*/ 1125 h 1959"/>
              <a:gd name="T52" fmla="*/ 1332 w 1748"/>
              <a:gd name="T53" fmla="*/ 1082 h 1959"/>
              <a:gd name="T54" fmla="*/ 1203 w 1748"/>
              <a:gd name="T55" fmla="*/ 1055 h 1959"/>
              <a:gd name="T56" fmla="*/ 1079 w 1748"/>
              <a:gd name="T57" fmla="*/ 1007 h 1959"/>
              <a:gd name="T58" fmla="*/ 933 w 1748"/>
              <a:gd name="T59" fmla="*/ 867 h 1959"/>
              <a:gd name="T60" fmla="*/ 863 w 1748"/>
              <a:gd name="T61" fmla="*/ 900 h 1959"/>
              <a:gd name="T62" fmla="*/ 970 w 1748"/>
              <a:gd name="T63" fmla="*/ 1197 h 1959"/>
              <a:gd name="T64" fmla="*/ 985 w 1748"/>
              <a:gd name="T65" fmla="*/ 1204 h 1959"/>
              <a:gd name="T66" fmla="*/ 1376 w 1748"/>
              <a:gd name="T67" fmla="*/ 1492 h 1959"/>
              <a:gd name="T68" fmla="*/ 1385 w 1748"/>
              <a:gd name="T69" fmla="*/ 1598 h 1959"/>
              <a:gd name="T70" fmla="*/ 1442 w 1748"/>
              <a:gd name="T71" fmla="*/ 1634 h 1959"/>
              <a:gd name="T72" fmla="*/ 1499 w 1748"/>
              <a:gd name="T73" fmla="*/ 1703 h 1959"/>
              <a:gd name="T74" fmla="*/ 1518 w 1748"/>
              <a:gd name="T75" fmla="*/ 1769 h 1959"/>
              <a:gd name="T76" fmla="*/ 1522 w 1748"/>
              <a:gd name="T77" fmla="*/ 1959 h 1959"/>
              <a:gd name="T78" fmla="*/ 0 w 1748"/>
              <a:gd name="T79" fmla="*/ 1959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48" h="1959">
                <a:moveTo>
                  <a:pt x="0" y="1959"/>
                </a:moveTo>
                <a:cubicBezTo>
                  <a:pt x="0" y="1912"/>
                  <a:pt x="1" y="1870"/>
                  <a:pt x="2" y="1836"/>
                </a:cubicBezTo>
                <a:cubicBezTo>
                  <a:pt x="5" y="1775"/>
                  <a:pt x="7" y="1750"/>
                  <a:pt x="17" y="1719"/>
                </a:cubicBezTo>
                <a:cubicBezTo>
                  <a:pt x="24" y="1699"/>
                  <a:pt x="30" y="1678"/>
                  <a:pt x="48" y="1656"/>
                </a:cubicBezTo>
                <a:cubicBezTo>
                  <a:pt x="79" y="1617"/>
                  <a:pt x="121" y="1604"/>
                  <a:pt x="141" y="1599"/>
                </a:cubicBezTo>
                <a:cubicBezTo>
                  <a:pt x="141" y="1001"/>
                  <a:pt x="141" y="1001"/>
                  <a:pt x="141" y="1001"/>
                </a:cubicBezTo>
                <a:cubicBezTo>
                  <a:pt x="141" y="1001"/>
                  <a:pt x="148" y="706"/>
                  <a:pt x="433" y="437"/>
                </a:cubicBezTo>
                <a:cubicBezTo>
                  <a:pt x="433" y="437"/>
                  <a:pt x="636" y="279"/>
                  <a:pt x="842" y="282"/>
                </a:cubicBezTo>
                <a:cubicBezTo>
                  <a:pt x="901" y="243"/>
                  <a:pt x="936" y="202"/>
                  <a:pt x="957" y="171"/>
                </a:cubicBezTo>
                <a:cubicBezTo>
                  <a:pt x="963" y="162"/>
                  <a:pt x="1047" y="39"/>
                  <a:pt x="1088" y="12"/>
                </a:cubicBezTo>
                <a:cubicBezTo>
                  <a:pt x="1098" y="6"/>
                  <a:pt x="1107" y="4"/>
                  <a:pt x="1110" y="3"/>
                </a:cubicBezTo>
                <a:cubicBezTo>
                  <a:pt x="1124" y="0"/>
                  <a:pt x="1143" y="2"/>
                  <a:pt x="1155" y="12"/>
                </a:cubicBezTo>
                <a:cubicBezTo>
                  <a:pt x="1171" y="27"/>
                  <a:pt x="1162" y="51"/>
                  <a:pt x="1164" y="88"/>
                </a:cubicBezTo>
                <a:cubicBezTo>
                  <a:pt x="1165" y="109"/>
                  <a:pt x="1170" y="141"/>
                  <a:pt x="1191" y="179"/>
                </a:cubicBezTo>
                <a:cubicBezTo>
                  <a:pt x="1199" y="198"/>
                  <a:pt x="1215" y="228"/>
                  <a:pt x="1242" y="259"/>
                </a:cubicBezTo>
                <a:cubicBezTo>
                  <a:pt x="1305" y="330"/>
                  <a:pt x="1368" y="332"/>
                  <a:pt x="1392" y="395"/>
                </a:cubicBezTo>
                <a:cubicBezTo>
                  <a:pt x="1398" y="413"/>
                  <a:pt x="1392" y="410"/>
                  <a:pt x="1401" y="470"/>
                </a:cubicBezTo>
                <a:cubicBezTo>
                  <a:pt x="1408" y="518"/>
                  <a:pt x="1418" y="556"/>
                  <a:pt x="1425" y="582"/>
                </a:cubicBezTo>
                <a:cubicBezTo>
                  <a:pt x="1435" y="604"/>
                  <a:pt x="1452" y="635"/>
                  <a:pt x="1479" y="669"/>
                </a:cubicBezTo>
                <a:cubicBezTo>
                  <a:pt x="1519" y="719"/>
                  <a:pt x="1547" y="733"/>
                  <a:pt x="1588" y="779"/>
                </a:cubicBezTo>
                <a:cubicBezTo>
                  <a:pt x="1627" y="823"/>
                  <a:pt x="1649" y="863"/>
                  <a:pt x="1663" y="890"/>
                </a:cubicBezTo>
                <a:cubicBezTo>
                  <a:pt x="1709" y="975"/>
                  <a:pt x="1748" y="1049"/>
                  <a:pt x="1725" y="1128"/>
                </a:cubicBezTo>
                <a:cubicBezTo>
                  <a:pt x="1708" y="1183"/>
                  <a:pt x="1665" y="1226"/>
                  <a:pt x="1618" y="1247"/>
                </a:cubicBezTo>
                <a:cubicBezTo>
                  <a:pt x="1604" y="1253"/>
                  <a:pt x="1547" y="1278"/>
                  <a:pt x="1500" y="1252"/>
                </a:cubicBezTo>
                <a:cubicBezTo>
                  <a:pt x="1493" y="1248"/>
                  <a:pt x="1486" y="1243"/>
                  <a:pt x="1465" y="1220"/>
                </a:cubicBezTo>
                <a:cubicBezTo>
                  <a:pt x="1446" y="1199"/>
                  <a:pt x="1421" y="1167"/>
                  <a:pt x="1394" y="1125"/>
                </a:cubicBezTo>
                <a:cubicBezTo>
                  <a:pt x="1381" y="1112"/>
                  <a:pt x="1360" y="1095"/>
                  <a:pt x="1332" y="1082"/>
                </a:cubicBezTo>
                <a:cubicBezTo>
                  <a:pt x="1285" y="1060"/>
                  <a:pt x="1254" y="1065"/>
                  <a:pt x="1203" y="1055"/>
                </a:cubicBezTo>
                <a:cubicBezTo>
                  <a:pt x="1145" y="1043"/>
                  <a:pt x="1103" y="1020"/>
                  <a:pt x="1079" y="1007"/>
                </a:cubicBezTo>
                <a:cubicBezTo>
                  <a:pt x="1045" y="987"/>
                  <a:pt x="986" y="947"/>
                  <a:pt x="933" y="867"/>
                </a:cubicBezTo>
                <a:cubicBezTo>
                  <a:pt x="933" y="867"/>
                  <a:pt x="886" y="822"/>
                  <a:pt x="863" y="900"/>
                </a:cubicBezTo>
                <a:cubicBezTo>
                  <a:pt x="863" y="900"/>
                  <a:pt x="809" y="1121"/>
                  <a:pt x="970" y="1197"/>
                </a:cubicBezTo>
                <a:cubicBezTo>
                  <a:pt x="975" y="1200"/>
                  <a:pt x="978" y="1201"/>
                  <a:pt x="985" y="1204"/>
                </a:cubicBezTo>
                <a:cubicBezTo>
                  <a:pt x="1121" y="1258"/>
                  <a:pt x="1327" y="1340"/>
                  <a:pt x="1376" y="1492"/>
                </a:cubicBezTo>
                <a:cubicBezTo>
                  <a:pt x="1383" y="1514"/>
                  <a:pt x="1391" y="1549"/>
                  <a:pt x="1385" y="1598"/>
                </a:cubicBezTo>
                <a:cubicBezTo>
                  <a:pt x="1400" y="1605"/>
                  <a:pt x="1421" y="1616"/>
                  <a:pt x="1442" y="1634"/>
                </a:cubicBezTo>
                <a:cubicBezTo>
                  <a:pt x="1456" y="1645"/>
                  <a:pt x="1481" y="1667"/>
                  <a:pt x="1499" y="1703"/>
                </a:cubicBezTo>
                <a:cubicBezTo>
                  <a:pt x="1511" y="1727"/>
                  <a:pt x="1515" y="1748"/>
                  <a:pt x="1518" y="1769"/>
                </a:cubicBezTo>
                <a:cubicBezTo>
                  <a:pt x="1528" y="1838"/>
                  <a:pt x="1526" y="1908"/>
                  <a:pt x="1522" y="1959"/>
                </a:cubicBezTo>
                <a:lnTo>
                  <a:pt x="0" y="19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A4FFD96A-4F17-494E-91F2-407933AF5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5" y="5603082"/>
            <a:ext cx="4450471" cy="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3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618" y="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Should Your Job Profile Look Like?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B71496-7740-CC28-A8B3-656919214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03" y="1648141"/>
            <a:ext cx="9299994" cy="4440746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1555FD4-E3B9-49EA-8EBA-4549E1E9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6061" y="642253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D95C9A8-5426-4C8A-8CD4-90D9C2FD2A64}" type="slidenum">
              <a:rPr lang="en-US" smtClean="0"/>
              <a:pPr algn="r">
                <a:spcAft>
                  <a:spcPts val="60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170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VvD0zMdtdFqgTW9KTd6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qThVSmAtL3GrzmmoNWI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kRaiQXguHKx6hOw.fmx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7R56vJQpXYW.F_11lnr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HUNENKSu_cgi_E5roe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2oAkuHR3hA4LoXlGux_U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d0vee1g_STzisGT_zie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q8.FoF2cYSVV2m6jUQt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mccWb5pj86jcLrfYZvk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YZIkI90xukX7oRWehpz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mTouNQvKAIf80eil0L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mTouNQvKAIf80eil0LD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NQAgwt_bsqYxALBLojKA"/>
</p:tagLst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5244E"/>
      </a:dk2>
      <a:lt2>
        <a:srgbClr val="E7E6E6"/>
      </a:lt2>
      <a:accent1>
        <a:srgbClr val="B8D4FA"/>
      </a:accent1>
      <a:accent2>
        <a:srgbClr val="F38D92"/>
      </a:accent2>
      <a:accent3>
        <a:srgbClr val="05244E"/>
      </a:accent3>
      <a:accent4>
        <a:srgbClr val="E21821"/>
      </a:accent4>
      <a:accent5>
        <a:srgbClr val="222A35"/>
      </a:accent5>
      <a:accent6>
        <a:srgbClr val="7F7F7F"/>
      </a:accent6>
      <a:hlink>
        <a:srgbClr val="05244E"/>
      </a:hlink>
      <a:folHlink>
        <a:srgbClr val="E2182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432</Words>
  <Application>Microsoft Office PowerPoint</Application>
  <PresentationFormat>Widescreen</PresentationFormat>
  <Paragraphs>82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Office Theme</vt:lpstr>
      <vt:lpstr>think-cell Slide</vt:lpstr>
      <vt:lpstr>Searching For An Economic Developer Without A Search Firm? 5-Step Checklist To Making A Good Hire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Should You Advertise The Job?</vt:lpstr>
      <vt:lpstr>PowerPoint Presentation</vt:lpstr>
      <vt:lpstr>What Should Your Job Profile Look Like?</vt:lpstr>
      <vt:lpstr>PowerPoint Presentation</vt:lpstr>
      <vt:lpstr>Use Video Technology To Preview Candidates</vt:lpstr>
      <vt:lpstr>PowerPoint Presentation</vt:lpstr>
      <vt:lpstr>Run Background Checks On All Finalists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Testimonials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Development&amp; Chamber Executive Searches</dc:title>
  <dc:creator>Chad Chancellor</dc:creator>
  <cp:lastModifiedBy>Chad Chancellor</cp:lastModifiedBy>
  <cp:revision>71</cp:revision>
  <dcterms:created xsi:type="dcterms:W3CDTF">2020-12-07T17:43:49Z</dcterms:created>
  <dcterms:modified xsi:type="dcterms:W3CDTF">2022-07-06T19:58:57Z</dcterms:modified>
</cp:coreProperties>
</file>